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Gowun Batang" panose="020B0604020202020204" charset="-12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92D07-9506-4B38-AFB8-092B5E09E4C9}" v="50" dt="2025-10-30T21:45:37.737"/>
  </p1510:revLst>
</p1510:revInfo>
</file>

<file path=ppt/tableStyles.xml><?xml version="1.0" encoding="utf-8"?>
<a:tblStyleLst xmlns:a="http://schemas.openxmlformats.org/drawingml/2006/main" def="{EC103FA0-A59E-4EE2-8949-8EC538FA594E}">
  <a:tblStyle styleId="{EC103FA0-A59E-4EE2-8949-8EC538FA59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4874C0-CCA3-4790-AA0F-A9F95EC4735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c9cdd20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3c9cdd20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9d75dc6df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9d75dc6df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9e509cb527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9e509cb527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9d75dc6df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9d75dc6df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9d75dc6df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9d75dc6df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9d75dc6df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9d75dc6df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9d75dc6df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9d75dc6df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9d75dc6df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9d75dc6df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9d75dc6df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9d75dc6df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9d75dc6df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9d75dc6df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9d75dc6df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9d75dc6df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9d75dc6d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9d75dc6df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9e509cb527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9e509cb527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9e509cb527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9e509cb527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9e509cb527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9e509cb527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9e509cb527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9e509cb527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9e509cb527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9e509cb527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9e509cb527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9e509cb527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c9cdd20cd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c9cdd20cd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9d75dc6df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9d75dc6df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Projection of WavLM features for two speakers (green &amp; blue) in 3D space. We can observe that the features are close for the two speakers where the phonetic information is similar; there is shared structure. If they were coloured by phone, this would be clearly visible. The points to the left where they are different are silences.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9e509cb527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9e509cb527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9d75dc6df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9d75dc6df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e509cb52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9e509cb52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9d75dc6df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9d75dc6df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9e509cb5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9e509cb5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9e509cb52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9e509cb52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d75dc6df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9d75dc6df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9d75dc6df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9d75dc6df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9d75dc6df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9d75dc6df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9d75dc6df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9d75dc6df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ith header and foot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2286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4"/>
          </p:nvPr>
        </p:nvSpPr>
        <p:spPr>
          <a:xfrm>
            <a:off x="2400300" y="2856025"/>
            <a:ext cx="18894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5"/>
          </p:nvPr>
        </p:nvSpPr>
        <p:spPr>
          <a:xfrm>
            <a:off x="24003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6"/>
          </p:nvPr>
        </p:nvSpPr>
        <p:spPr>
          <a:xfrm>
            <a:off x="45720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7"/>
          </p:nvPr>
        </p:nvSpPr>
        <p:spPr>
          <a:xfrm>
            <a:off x="67437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>
                <a:solidFill>
                  <a:srgbClr val="000000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ITLE_AND_TWO_COLUMNS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cxnSp>
        <p:nvCxnSpPr>
          <p:cNvPr id="83" name="Google Shape;83;p11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4573675" y="3455950"/>
            <a:ext cx="4061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4"/>
          </p:nvPr>
        </p:nvSpPr>
        <p:spPr>
          <a:xfrm>
            <a:off x="4573675" y="3127850"/>
            <a:ext cx="4061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ody text">
  <p:cSld name="CUSTOM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5095525" y="922175"/>
            <a:ext cx="3440100" cy="12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2"/>
          </p:nvPr>
        </p:nvSpPr>
        <p:spPr>
          <a:xfrm>
            <a:off x="5095525" y="2801100"/>
            <a:ext cx="34401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5095525" y="4013575"/>
            <a:ext cx="3440100" cy="5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4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92" name="Google Shape;92;p12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3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228600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2400300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4"/>
          </p:nvPr>
        </p:nvSpPr>
        <p:spPr>
          <a:xfrm>
            <a:off x="6743700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5"/>
          </p:nvPr>
        </p:nvSpPr>
        <p:spPr>
          <a:xfrm>
            <a:off x="4572000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101" name="Google Shape;101;p13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text">
  <p:cSld name="TITLE_ONLY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370100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2"/>
          </p:nvPr>
        </p:nvSpPr>
        <p:spPr>
          <a:xfrm>
            <a:off x="2541453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3"/>
          </p:nvPr>
        </p:nvSpPr>
        <p:spPr>
          <a:xfrm>
            <a:off x="4713154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4"/>
          </p:nvPr>
        </p:nvSpPr>
        <p:spPr>
          <a:xfrm>
            <a:off x="6884852" y="3868750"/>
            <a:ext cx="1889400" cy="6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5"/>
          </p:nvPr>
        </p:nvSpPr>
        <p:spPr>
          <a:xfrm>
            <a:off x="370100" y="495319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6"/>
          </p:nvPr>
        </p:nvSpPr>
        <p:spPr>
          <a:xfrm>
            <a:off x="2541450" y="495319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7"/>
          </p:nvPr>
        </p:nvSpPr>
        <p:spPr>
          <a:xfrm>
            <a:off x="4712800" y="495319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8"/>
          </p:nvPr>
        </p:nvSpPr>
        <p:spPr>
          <a:xfrm>
            <a:off x="6884150" y="495319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9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ONLY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1456800" y="1790719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2"/>
          </p:nvPr>
        </p:nvSpPr>
        <p:spPr>
          <a:xfrm>
            <a:off x="3628150" y="1790719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3"/>
          </p:nvPr>
        </p:nvSpPr>
        <p:spPr>
          <a:xfrm>
            <a:off x="5799500" y="1790719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4"/>
          </p:nvPr>
        </p:nvSpPr>
        <p:spPr>
          <a:xfrm>
            <a:off x="5799500" y="3234832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15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5"/>
          <p:cNvSpPr txBox="1">
            <a:spLocks noGrp="1"/>
          </p:cNvSpPr>
          <p:nvPr>
            <p:ph type="subTitle" idx="5"/>
          </p:nvPr>
        </p:nvSpPr>
        <p:spPr>
          <a:xfrm>
            <a:off x="1456800" y="3234832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6"/>
          </p:nvPr>
        </p:nvSpPr>
        <p:spPr>
          <a:xfrm>
            <a:off x="3628150" y="3234832"/>
            <a:ext cx="18894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">
  <p:cSld name="CUSTOM_5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3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4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5"/>
          </p:nvPr>
        </p:nvSpPr>
        <p:spPr>
          <a:xfrm>
            <a:off x="4572000" y="1585625"/>
            <a:ext cx="40611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6"/>
          </p:nvPr>
        </p:nvSpPr>
        <p:spPr>
          <a:xfrm>
            <a:off x="228600" y="1585625"/>
            <a:ext cx="40611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7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134" name="Google Shape;134;p16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footer">
  <p:cSld name="CUSTOM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main point">
  <p:cSld name="CUSTOM_10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 idx="2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4" name="Google Shape;144;p18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6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225750" y="1212350"/>
            <a:ext cx="8692500" cy="3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49" name="Google Shape;149;p19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9"/>
          <p:cNvCxnSpPr/>
          <p:nvPr/>
        </p:nvCxnSpPr>
        <p:spPr>
          <a:xfrm rot="10800000" flipH="1">
            <a:off x="225750" y="12123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 with footer">
  <p:cSld name="CUSTOM_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>
            <a:spLocks noGrp="1"/>
          </p:cNvSpPr>
          <p:nvPr>
            <p:ph type="pic" idx="2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156" name="Google Shape;156;p20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28600" y="2866225"/>
            <a:ext cx="6232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CUSTOM_7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7005675" y="789050"/>
            <a:ext cx="1582800" cy="158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>
            <a:spLocks noGrp="1"/>
          </p:cNvSpPr>
          <p:nvPr>
            <p:ph type="pic" idx="2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2" name="Google Shape;162;p21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8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228600" y="1549575"/>
            <a:ext cx="79380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167" name="Google Shape;167;p22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8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0" name="Google Shape;170;p23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8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4" name="Google Shape;174;p24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with footer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2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181" name="Google Shape;181;p25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title and description">
  <p:cSld name="ONE_COLUMN_TEXT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1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186" name="Google Shape;186;p26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ONE_COLUMN_TEXT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228600" y="2089772"/>
            <a:ext cx="3551400" cy="6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"/>
          </p:nvPr>
        </p:nvSpPr>
        <p:spPr>
          <a:xfrm>
            <a:off x="6074275" y="1004700"/>
            <a:ext cx="2558700" cy="31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2"/>
          </p:nvPr>
        </p:nvSpPr>
        <p:spPr>
          <a:xfrm>
            <a:off x="4292700" y="1004700"/>
            <a:ext cx="1671000" cy="31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193" name="Google Shape;193;p27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with footer">
  <p:cSld name="CUSTOM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2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00" name="Google Shape;200;p28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4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2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06" name="Google Shape;206;p29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 boards">
  <p:cSld name="CUSTOM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subTitle" idx="1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>
            <a:spLocks noGrp="1"/>
          </p:cNvSpPr>
          <p:nvPr>
            <p:ph type="pic" idx="2"/>
          </p:nvPr>
        </p:nvSpPr>
        <p:spPr>
          <a:xfrm>
            <a:off x="228600" y="1870200"/>
            <a:ext cx="20244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30"/>
          <p:cNvSpPr>
            <a:spLocks noGrp="1"/>
          </p:cNvSpPr>
          <p:nvPr>
            <p:ph type="pic" idx="3"/>
          </p:nvPr>
        </p:nvSpPr>
        <p:spPr>
          <a:xfrm>
            <a:off x="3864875" y="1870200"/>
            <a:ext cx="35619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0"/>
          <p:cNvSpPr>
            <a:spLocks noGrp="1"/>
          </p:cNvSpPr>
          <p:nvPr>
            <p:ph type="pic" idx="4"/>
          </p:nvPr>
        </p:nvSpPr>
        <p:spPr>
          <a:xfrm>
            <a:off x="7547700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0"/>
          <p:cNvSpPr>
            <a:spLocks noGrp="1"/>
          </p:cNvSpPr>
          <p:nvPr>
            <p:ph type="pic" idx="5"/>
          </p:nvPr>
        </p:nvSpPr>
        <p:spPr>
          <a:xfrm>
            <a:off x="2375088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0"/>
          <p:cNvSpPr txBox="1">
            <a:spLocks noGrp="1"/>
          </p:cNvSpPr>
          <p:nvPr>
            <p:ph type="body" idx="6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7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16" name="Google Shape;216;p30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boards">
  <p:cSld name="CUSTOM_1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>
            <a:spLocks noGrp="1"/>
          </p:cNvSpPr>
          <p:nvPr>
            <p:ph type="pic" idx="2"/>
          </p:nvPr>
        </p:nvSpPr>
        <p:spPr>
          <a:xfrm>
            <a:off x="2286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31"/>
          <p:cNvSpPr>
            <a:spLocks noGrp="1"/>
          </p:cNvSpPr>
          <p:nvPr>
            <p:ph type="pic" idx="3"/>
          </p:nvPr>
        </p:nvSpPr>
        <p:spPr>
          <a:xfrm>
            <a:off x="31618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1"/>
          <p:cNvSpPr>
            <a:spLocks noGrp="1"/>
          </p:cNvSpPr>
          <p:nvPr>
            <p:ph type="pic" idx="4"/>
          </p:nvPr>
        </p:nvSpPr>
        <p:spPr>
          <a:xfrm>
            <a:off x="60950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1"/>
          <p:cNvSpPr txBox="1">
            <a:spLocks noGrp="1"/>
          </p:cNvSpPr>
          <p:nvPr>
            <p:ph type="body" idx="5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6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25" name="Google Shape;225;p31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boards">
  <p:cSld name="CUSTOM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1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2"/>
          <p:cNvSpPr>
            <a:spLocks noGrp="1"/>
          </p:cNvSpPr>
          <p:nvPr>
            <p:ph type="pic" idx="2"/>
          </p:nvPr>
        </p:nvSpPr>
        <p:spPr>
          <a:xfrm>
            <a:off x="463305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32"/>
          <p:cNvSpPr>
            <a:spLocks noGrp="1"/>
          </p:cNvSpPr>
          <p:nvPr>
            <p:ph type="pic" idx="3"/>
          </p:nvPr>
        </p:nvSpPr>
        <p:spPr>
          <a:xfrm>
            <a:off x="22860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32"/>
          <p:cNvSpPr txBox="1">
            <a:spLocks noGrp="1"/>
          </p:cNvSpPr>
          <p:nvPr>
            <p:ph type="body" idx="4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5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33" name="Google Shape;233;p32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boards vertical">
  <p:cSld name="CUSTOM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>
            <a:spLocks noGrp="1"/>
          </p:cNvSpPr>
          <p:nvPr>
            <p:ph type="pic" idx="2"/>
          </p:nvPr>
        </p:nvSpPr>
        <p:spPr>
          <a:xfrm>
            <a:off x="31618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33"/>
          <p:cNvSpPr>
            <a:spLocks noGrp="1"/>
          </p:cNvSpPr>
          <p:nvPr>
            <p:ph type="pic" idx="3"/>
          </p:nvPr>
        </p:nvSpPr>
        <p:spPr>
          <a:xfrm>
            <a:off x="60951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33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1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4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5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41" name="Google Shape;241;p33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square image board">
  <p:cSld name="CUSTOM_1_1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>
            <a:spLocks noGrp="1"/>
          </p:cNvSpPr>
          <p:nvPr>
            <p:ph type="pic" idx="2"/>
          </p:nvPr>
        </p:nvSpPr>
        <p:spPr>
          <a:xfrm>
            <a:off x="4569950" y="164350"/>
            <a:ext cx="43431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subTitle" idx="1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4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51" name="Google Shape;251;p35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andscape image board">
  <p:cSld name="CUSTOM_1_1_1_1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>
            <a:spLocks noGrp="1"/>
          </p:cNvSpPr>
          <p:nvPr>
            <p:ph type="pic" idx="2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subTitle" idx="1"/>
          </p:nvPr>
        </p:nvSpPr>
        <p:spPr>
          <a:xfrm>
            <a:off x="228600" y="3290275"/>
            <a:ext cx="28203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4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258" name="Google Shape;258;p36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, body and image">
  <p:cSld name="CUSTOM_1_1_1_1_1_1_2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>
            <a:spLocks noGrp="1"/>
          </p:cNvSpPr>
          <p:nvPr>
            <p:ph type="pic" idx="2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37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3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  <a:defRPr sz="1500" b="1">
                <a:solidFill>
                  <a:srgbClr val="000000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 b="1">
                <a:solidFill>
                  <a:srgbClr val="000000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 b="1">
                <a:solidFill>
                  <a:srgbClr val="000000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  <a:defRPr sz="1500" b="1">
                <a:solidFill>
                  <a:srgbClr val="000000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 b="1">
                <a:solidFill>
                  <a:srgbClr val="000000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 b="1">
                <a:solidFill>
                  <a:srgbClr val="000000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  <a:defRPr sz="1500" b="1">
                <a:solidFill>
                  <a:srgbClr val="000000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sz="1500" b="1">
                <a:solidFill>
                  <a:srgbClr val="000000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228600" y="164350"/>
            <a:ext cx="2670300" cy="28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_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40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228600" y="167750"/>
            <a:ext cx="52578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228600" y="478125"/>
            <a:ext cx="868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6">
          <p15:clr>
            <a:srgbClr val="E46962"/>
          </p15:clr>
        </p15:guide>
        <p15:guide id="2" pos="475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1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41"/>
          <p:cNvSpPr>
            <a:spLocks noGrp="1"/>
          </p:cNvSpPr>
          <p:nvPr>
            <p:ph type="pic" idx="2"/>
          </p:nvPr>
        </p:nvSpPr>
        <p:spPr>
          <a:xfrm>
            <a:off x="463305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41"/>
          <p:cNvSpPr>
            <a:spLocks noGrp="1"/>
          </p:cNvSpPr>
          <p:nvPr>
            <p:ph type="pic" idx="3"/>
          </p:nvPr>
        </p:nvSpPr>
        <p:spPr>
          <a:xfrm>
            <a:off x="22860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4" name="Google Shape;284;p41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subTitle" idx="4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body" idx="5"/>
          </p:nvPr>
        </p:nvSpPr>
        <p:spPr>
          <a:xfrm>
            <a:off x="4633050" y="3455950"/>
            <a:ext cx="4061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subTitle" idx="6"/>
          </p:nvPr>
        </p:nvSpPr>
        <p:spPr>
          <a:xfrm>
            <a:off x="4633050" y="3127850"/>
            <a:ext cx="4061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2" name="Google Shape;292;p42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2"/>
          <p:cNvSpPr>
            <a:spLocks noGrp="1"/>
          </p:cNvSpPr>
          <p:nvPr>
            <p:ph type="pic" idx="2"/>
          </p:nvPr>
        </p:nvSpPr>
        <p:spPr>
          <a:xfrm>
            <a:off x="2286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42"/>
          <p:cNvSpPr>
            <a:spLocks noGrp="1"/>
          </p:cNvSpPr>
          <p:nvPr>
            <p:ph type="pic" idx="3"/>
          </p:nvPr>
        </p:nvSpPr>
        <p:spPr>
          <a:xfrm>
            <a:off x="31618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42"/>
          <p:cNvSpPr>
            <a:spLocks noGrp="1"/>
          </p:cNvSpPr>
          <p:nvPr>
            <p:ph type="pic" idx="4"/>
          </p:nvPr>
        </p:nvSpPr>
        <p:spPr>
          <a:xfrm>
            <a:off x="60950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42"/>
          <p:cNvSpPr txBox="1">
            <a:spLocks noGrp="1"/>
          </p:cNvSpPr>
          <p:nvPr>
            <p:ph type="body" idx="1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98" name="Google Shape;298;p42"/>
          <p:cNvSpPr txBox="1">
            <a:spLocks noGrp="1"/>
          </p:cNvSpPr>
          <p:nvPr>
            <p:ph type="subTitle" idx="5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99" name="Google Shape;299;p42"/>
          <p:cNvSpPr txBox="1">
            <a:spLocks noGrp="1"/>
          </p:cNvSpPr>
          <p:nvPr>
            <p:ph type="body" idx="6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subTitle" idx="7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8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42"/>
          <p:cNvSpPr txBox="1">
            <a:spLocks noGrp="1"/>
          </p:cNvSpPr>
          <p:nvPr>
            <p:ph type="subTitle" idx="9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with footer">
  <p:cSld name="CUSTOM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>
            <a:spLocks noGrp="1"/>
          </p:cNvSpPr>
          <p:nvPr>
            <p:ph type="pic" idx="2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43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307" name="Google Shape;307;p43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1_1_1_1_1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>
            <a:spLocks noGrp="1"/>
          </p:cNvSpPr>
          <p:nvPr>
            <p:ph type="pic" idx="2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44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1" name="Google Shape;311;p44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1_1_1_1_1_1_1_1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4" name="Google Shape;314;p45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5"/>
          <p:cNvSpPr>
            <a:spLocks noGrp="1"/>
          </p:cNvSpPr>
          <p:nvPr>
            <p:ph type="pic" idx="2"/>
          </p:nvPr>
        </p:nvSpPr>
        <p:spPr>
          <a:xfrm>
            <a:off x="228600" y="2598025"/>
            <a:ext cx="20244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5"/>
          <p:cNvSpPr>
            <a:spLocks noGrp="1"/>
          </p:cNvSpPr>
          <p:nvPr>
            <p:ph type="pic" idx="3"/>
          </p:nvPr>
        </p:nvSpPr>
        <p:spPr>
          <a:xfrm>
            <a:off x="3864875" y="2598025"/>
            <a:ext cx="35619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5"/>
          <p:cNvSpPr>
            <a:spLocks noGrp="1"/>
          </p:cNvSpPr>
          <p:nvPr>
            <p:ph type="pic" idx="4"/>
          </p:nvPr>
        </p:nvSpPr>
        <p:spPr>
          <a:xfrm>
            <a:off x="7547700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5"/>
          <p:cNvSpPr>
            <a:spLocks noGrp="1"/>
          </p:cNvSpPr>
          <p:nvPr>
            <p:ph type="pic" idx="5"/>
          </p:nvPr>
        </p:nvSpPr>
        <p:spPr>
          <a:xfrm>
            <a:off x="2375088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45"/>
          <p:cNvSpPr>
            <a:spLocks noGrp="1"/>
          </p:cNvSpPr>
          <p:nvPr>
            <p:ph type="pic" idx="6"/>
          </p:nvPr>
        </p:nvSpPr>
        <p:spPr>
          <a:xfrm>
            <a:off x="228600" y="1038850"/>
            <a:ext cx="10035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45"/>
          <p:cNvSpPr>
            <a:spLocks noGrp="1"/>
          </p:cNvSpPr>
          <p:nvPr>
            <p:ph type="pic" idx="7"/>
          </p:nvPr>
        </p:nvSpPr>
        <p:spPr>
          <a:xfrm>
            <a:off x="6745975" y="1038850"/>
            <a:ext cx="21696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45"/>
          <p:cNvSpPr>
            <a:spLocks noGrp="1"/>
          </p:cNvSpPr>
          <p:nvPr>
            <p:ph type="pic" idx="8"/>
          </p:nvPr>
        </p:nvSpPr>
        <p:spPr>
          <a:xfrm>
            <a:off x="1354150" y="1038850"/>
            <a:ext cx="15024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45"/>
          <p:cNvSpPr>
            <a:spLocks noGrp="1"/>
          </p:cNvSpPr>
          <p:nvPr>
            <p:ph type="pic" idx="9"/>
          </p:nvPr>
        </p:nvSpPr>
        <p:spPr>
          <a:xfrm>
            <a:off x="2981410" y="1038850"/>
            <a:ext cx="21963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5"/>
          <p:cNvSpPr>
            <a:spLocks noGrp="1"/>
          </p:cNvSpPr>
          <p:nvPr>
            <p:ph type="pic" idx="13"/>
          </p:nvPr>
        </p:nvSpPr>
        <p:spPr>
          <a:xfrm>
            <a:off x="5311004" y="1038850"/>
            <a:ext cx="1301700" cy="145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image">
  <p:cSld name="CUSTOM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46"/>
          <p:cNvSpPr>
            <a:spLocks noGrp="1"/>
          </p:cNvSpPr>
          <p:nvPr>
            <p:ph type="pic" idx="2"/>
          </p:nvPr>
        </p:nvSpPr>
        <p:spPr>
          <a:xfrm>
            <a:off x="2286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6"/>
          <p:cNvSpPr txBox="1">
            <a:spLocks noGrp="1"/>
          </p:cNvSpPr>
          <p:nvPr>
            <p:ph type="title"/>
          </p:nvPr>
        </p:nvSpPr>
        <p:spPr>
          <a:xfrm>
            <a:off x="6095100" y="321875"/>
            <a:ext cx="2820300" cy="15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subTitle" idx="1"/>
          </p:nvPr>
        </p:nvSpPr>
        <p:spPr>
          <a:xfrm>
            <a:off x="6095100" y="1842575"/>
            <a:ext cx="2820300" cy="26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331" name="Google Shape;331;p46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4" name="Google Shape;334;p47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47"/>
          <p:cNvSpPr txBox="1">
            <a:spLocks noGrp="1"/>
          </p:cNvSpPr>
          <p:nvPr>
            <p:ph type="title" hasCustomPrompt="1"/>
          </p:nvPr>
        </p:nvSpPr>
        <p:spPr>
          <a:xfrm>
            <a:off x="225750" y="1212350"/>
            <a:ext cx="8606700" cy="43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9pPr>
          </a:lstStyle>
          <a:p>
            <a:r>
              <a:t>xx%</a:t>
            </a:r>
          </a:p>
        </p:txBody>
      </p:sp>
      <p:cxnSp>
        <p:nvCxnSpPr>
          <p:cNvPr id="336" name="Google Shape;336;p47"/>
          <p:cNvCxnSpPr/>
          <p:nvPr/>
        </p:nvCxnSpPr>
        <p:spPr>
          <a:xfrm rot="10800000" flipH="1">
            <a:off x="225750" y="12123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47"/>
          <p:cNvSpPr txBox="1">
            <a:spLocks noGrp="1"/>
          </p:cNvSpPr>
          <p:nvPr>
            <p:ph type="body" idx="1"/>
          </p:nvPr>
        </p:nvSpPr>
        <p:spPr>
          <a:xfrm>
            <a:off x="228600" y="578150"/>
            <a:ext cx="8692500" cy="6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2_1_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0" name="Google Shape;340;p48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228600" y="3719575"/>
            <a:ext cx="3942600" cy="7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9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te sheet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228600" y="1213525"/>
            <a:ext cx="27282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3"/>
          </p:nvPr>
        </p:nvSpPr>
        <p:spPr>
          <a:xfrm>
            <a:off x="3207900" y="1213525"/>
            <a:ext cx="27282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4"/>
          </p:nvPr>
        </p:nvSpPr>
        <p:spPr>
          <a:xfrm>
            <a:off x="6187200" y="1213525"/>
            <a:ext cx="27282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with footer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2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4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5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6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7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cxnSp>
        <p:nvCxnSpPr>
          <p:cNvPr id="49" name="Google Shape;49;p7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4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5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6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cxnSp>
        <p:nvCxnSpPr>
          <p:cNvPr id="59" name="Google Shape;59;p8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TITLE_AND_TWO_COLUMNS_1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5"/>
          </p:nvPr>
        </p:nvSpPr>
        <p:spPr>
          <a:xfrm>
            <a:off x="229450" y="21237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6"/>
          </p:nvPr>
        </p:nvSpPr>
        <p:spPr>
          <a:xfrm>
            <a:off x="2400300" y="21237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7"/>
          </p:nvPr>
        </p:nvSpPr>
        <p:spPr>
          <a:xfrm>
            <a:off x="4572000" y="21237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8"/>
          </p:nvPr>
        </p:nvSpPr>
        <p:spPr>
          <a:xfrm>
            <a:off x="6743700" y="21237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one column text">
  <p:cSld name="TITLE_AND_TWO_COLUMNS_1_2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229450" y="164350"/>
            <a:ext cx="5541900" cy="18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cxnSp>
        <p:nvCxnSpPr>
          <p:cNvPr id="75" name="Google Shape;75;p10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228600" y="2448075"/>
            <a:ext cx="5541900" cy="20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2"/>
          </p:nvPr>
        </p:nvSpPr>
        <p:spPr>
          <a:xfrm>
            <a:off x="228600" y="1798275"/>
            <a:ext cx="55419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wun Batang"/>
              <a:buNone/>
              <a:defRPr sz="36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2947825"/>
            <a:ext cx="85206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 algn="r">
              <a:buNone/>
              <a:defRPr sz="9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E46962"/>
          </p15:clr>
        </p15:guide>
        <p15:guide id="2" pos="5616">
          <p15:clr>
            <a:srgbClr val="E46962"/>
          </p15:clr>
        </p15:guide>
        <p15:guide id="3" orient="horz" pos="10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bbenchmark.github.io/#/leaderboar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hearbenchmark.com/hear-leaderboard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microsoft.com/office/2007/relationships/media" Target="../media/media2.wav"/><Relationship Id="rId7" Type="http://schemas.openxmlformats.org/officeDocument/2006/relationships/slideLayout" Target="../slideLayouts/slideLayout3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microsoft.com/office/2007/relationships/media" Target="../media/media5.wav"/><Relationship Id="rId7" Type="http://schemas.openxmlformats.org/officeDocument/2006/relationships/slideLayout" Target="../slideLayouts/slideLayout3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10" Type="http://schemas.openxmlformats.org/officeDocument/2006/relationships/image" Target="../media/image14.png"/><Relationship Id="rId4" Type="http://schemas.openxmlformats.org/officeDocument/2006/relationships/audio" Target="../media/media5.wav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microsoft.com/office/2007/relationships/media" Target="../media/media8.wav"/><Relationship Id="rId7" Type="http://schemas.openxmlformats.org/officeDocument/2006/relationships/slideLayout" Target="../slideLayouts/slideLayout3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14.png"/><Relationship Id="rId5" Type="http://schemas.microsoft.com/office/2007/relationships/media" Target="../media/media9.wav"/><Relationship Id="rId10" Type="http://schemas.openxmlformats.org/officeDocument/2006/relationships/image" Target="../media/image18.png"/><Relationship Id="rId4" Type="http://schemas.openxmlformats.org/officeDocument/2006/relationships/audio" Target="../media/media8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0"/>
          <p:cNvSpPr txBox="1">
            <a:spLocks noGrp="1"/>
          </p:cNvSpPr>
          <p:nvPr>
            <p:ph type="body" idx="1"/>
          </p:nvPr>
        </p:nvSpPr>
        <p:spPr>
          <a:xfrm>
            <a:off x="114300" y="3527825"/>
            <a:ext cx="87006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Automatic Speech Processing, Master Cycle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350" name="Google Shape;350;p50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51" name="Google Shape;351;p50"/>
          <p:cNvSpPr/>
          <p:nvPr/>
        </p:nvSpPr>
        <p:spPr>
          <a:xfrm>
            <a:off x="104505" y="71985"/>
            <a:ext cx="2013497" cy="537457"/>
          </a:xfrm>
          <a:custGeom>
            <a:avLst/>
            <a:gdLst/>
            <a:ahLst/>
            <a:cxnLst/>
            <a:rect l="l" t="t" r="r" b="b"/>
            <a:pathLst>
              <a:path w="4026993" h="1074914" extrusionOk="0">
                <a:moveTo>
                  <a:pt x="0" y="0"/>
                </a:moveTo>
                <a:lnTo>
                  <a:pt x="4026994" y="0"/>
                </a:lnTo>
                <a:lnTo>
                  <a:pt x="4026994" y="1074913"/>
                </a:lnTo>
                <a:lnTo>
                  <a:pt x="0" y="1074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52" name="Google Shape;35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4225" y="-76200"/>
            <a:ext cx="1815977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0"/>
          <p:cNvSpPr txBox="1">
            <a:spLocks noGrp="1"/>
          </p:cNvSpPr>
          <p:nvPr>
            <p:ph type="title"/>
          </p:nvPr>
        </p:nvSpPr>
        <p:spPr>
          <a:xfrm>
            <a:off x="114300" y="981350"/>
            <a:ext cx="8915400" cy="18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</a:rPr>
              <a:t>Self-Supervised Learning for Speech Representations</a:t>
            </a:r>
            <a:endParaRPr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9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Generative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41" name="Google Shape;441;p59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42" name="Google Shape;442;p59"/>
          <p:cNvSpPr txBox="1">
            <a:spLocks noGrp="1"/>
          </p:cNvSpPr>
          <p:nvPr>
            <p:ph type="title"/>
          </p:nvPr>
        </p:nvSpPr>
        <p:spPr>
          <a:xfrm>
            <a:off x="314950" y="839075"/>
            <a:ext cx="56265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Bert (Text)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443" name="Google Shape;443;p59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from: https://www.scaler.com/topics/nlp/pre-training-bert/</a:t>
            </a:r>
            <a:endParaRPr/>
          </a:p>
        </p:txBody>
      </p:sp>
      <p:pic>
        <p:nvPicPr>
          <p:cNvPr id="444" name="Google Shape;444;p59"/>
          <p:cNvPicPr preferRelativeResize="0"/>
          <p:nvPr/>
        </p:nvPicPr>
        <p:blipFill rotWithShape="1">
          <a:blip r:embed="rId3">
            <a:alphaModFix/>
          </a:blip>
          <a:srcRect t="9369" b="22635"/>
          <a:stretch/>
        </p:blipFill>
        <p:spPr>
          <a:xfrm>
            <a:off x="1142300" y="1385475"/>
            <a:ext cx="6574700" cy="32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Generative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50" name="Google Shape;450;p60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51" name="Google Shape;451;p60"/>
          <p:cNvSpPr txBox="1">
            <a:spLocks noGrp="1"/>
          </p:cNvSpPr>
          <p:nvPr>
            <p:ph type="body" idx="3"/>
          </p:nvPr>
        </p:nvSpPr>
        <p:spPr>
          <a:xfrm>
            <a:off x="228600" y="1784625"/>
            <a:ext cx="43434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Uses offline clustering to provide aligned target labels for a BERT-like prediction loss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Prediction loss is applied over the masked regions only</a:t>
            </a:r>
            <a:endParaRPr sz="2000"/>
          </a:p>
        </p:txBody>
      </p:sp>
      <p:sp>
        <p:nvSpPr>
          <p:cNvPr id="452" name="Google Shape;452;p60"/>
          <p:cNvSpPr txBox="1">
            <a:spLocks noGrp="1"/>
          </p:cNvSpPr>
          <p:nvPr>
            <p:ph type="title"/>
          </p:nvPr>
        </p:nvSpPr>
        <p:spPr>
          <a:xfrm>
            <a:off x="314950" y="839075"/>
            <a:ext cx="56265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HuBERT</a:t>
            </a: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453" name="Google Shape;4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068" y="1186253"/>
            <a:ext cx="4440935" cy="34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0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Hsu, Wei-Ning, et al. "Hubert: Self-supervised speech representation learning by masked prediction of hidden units." IEEE/ACM transactions on audio, speech, and language processing 29 (2021): 3451-3460.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1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Generative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60" name="Google Shape;460;p6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61" name="Google Shape;461;p61"/>
          <p:cNvSpPr txBox="1">
            <a:spLocks noGrp="1"/>
          </p:cNvSpPr>
          <p:nvPr>
            <p:ph type="body" idx="3"/>
          </p:nvPr>
        </p:nvSpPr>
        <p:spPr>
          <a:xfrm>
            <a:off x="278700" y="1563525"/>
            <a:ext cx="43434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Jointly learns masked speech prediction and denoising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Diversifies data sources for better generalization (vs. other models which are trained on podcast data only)</a:t>
            </a:r>
            <a:endParaRPr sz="2000"/>
          </a:p>
        </p:txBody>
      </p:sp>
      <p:sp>
        <p:nvSpPr>
          <p:cNvPr id="462" name="Google Shape;462;p61"/>
          <p:cNvSpPr txBox="1">
            <a:spLocks noGrp="1"/>
          </p:cNvSpPr>
          <p:nvPr>
            <p:ph type="title"/>
          </p:nvPr>
        </p:nvSpPr>
        <p:spPr>
          <a:xfrm>
            <a:off x="314950" y="839075"/>
            <a:ext cx="56265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WavLM</a:t>
            </a: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463" name="Google Shape;46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382" y="1186253"/>
            <a:ext cx="3944343" cy="34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1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Chen, Sanyuan, et al. "Wavlm: Large-scale self-supervised pre-training for full stack speech processing." IEEE Journal of Selected Topics in Signal Processing 16.6 (2022): 1505-1518.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Joint-Embedding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70" name="Google Shape;470;p62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71" name="Google Shape;471;p62"/>
          <p:cNvSpPr txBox="1">
            <a:spLocks noGrp="1"/>
          </p:cNvSpPr>
          <p:nvPr>
            <p:ph type="body" idx="3"/>
          </p:nvPr>
        </p:nvSpPr>
        <p:spPr>
          <a:xfrm>
            <a:off x="228600" y="1784625"/>
            <a:ext cx="52845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Learns to output similar embeddings for compatible inputs x, y and dissimilar embeddings for incompatible inputs</a:t>
            </a:r>
            <a:endParaRPr sz="2000"/>
          </a:p>
        </p:txBody>
      </p:sp>
      <p:pic>
        <p:nvPicPr>
          <p:cNvPr id="472" name="Google Shape;472;p62"/>
          <p:cNvPicPr preferRelativeResize="0"/>
          <p:nvPr/>
        </p:nvPicPr>
        <p:blipFill rotWithShape="1">
          <a:blip r:embed="rId3">
            <a:alphaModFix/>
          </a:blip>
          <a:srcRect r="70965"/>
          <a:stretch/>
        </p:blipFill>
        <p:spPr>
          <a:xfrm>
            <a:off x="5763100" y="1337413"/>
            <a:ext cx="3290625" cy="24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3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Joint-Embedding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78" name="Google Shape;478;p63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79" name="Google Shape;479;p63"/>
          <p:cNvSpPr txBox="1">
            <a:spLocks noGrp="1"/>
          </p:cNvSpPr>
          <p:nvPr>
            <p:ph type="body" idx="3"/>
          </p:nvPr>
        </p:nvSpPr>
        <p:spPr>
          <a:xfrm>
            <a:off x="278700" y="1409525"/>
            <a:ext cx="85866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From an augmented view of an input waveform, we train the online network to predict the target network representation of the same image under a different augmented view</a:t>
            </a:r>
            <a:endParaRPr sz="2000"/>
          </a:p>
        </p:txBody>
      </p:sp>
      <p:sp>
        <p:nvSpPr>
          <p:cNvPr id="480" name="Google Shape;480;p63"/>
          <p:cNvSpPr txBox="1">
            <a:spLocks noGrp="1"/>
          </p:cNvSpPr>
          <p:nvPr>
            <p:ph type="title"/>
          </p:nvPr>
        </p:nvSpPr>
        <p:spPr>
          <a:xfrm>
            <a:off x="314950" y="839075"/>
            <a:ext cx="56265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BYOL</a:t>
            </a: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481" name="Google Shape;48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401" y="2574897"/>
            <a:ext cx="7069204" cy="2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3"/>
          <p:cNvSpPr txBox="1">
            <a:spLocks noGrp="1"/>
          </p:cNvSpPr>
          <p:nvPr>
            <p:ph type="body" idx="1"/>
          </p:nvPr>
        </p:nvSpPr>
        <p:spPr>
          <a:xfrm>
            <a:off x="228600" y="4727106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Elbanna, Gasser, et al. "Byol-s: Learning self-supervised speech representations by bootstrapping." HEAR: Holistic Evaluation of Audio Representations. PMLR, 2022.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4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Joint-Embedding Predictive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88" name="Google Shape;488;p64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89" name="Google Shape;489;p64"/>
          <p:cNvSpPr txBox="1">
            <a:spLocks noGrp="1"/>
          </p:cNvSpPr>
          <p:nvPr>
            <p:ph type="body" idx="3"/>
          </p:nvPr>
        </p:nvSpPr>
        <p:spPr>
          <a:xfrm>
            <a:off x="228600" y="1784625"/>
            <a:ext cx="46512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Learns to predict the embeddings of a signal y from a compatible signal x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Predictor conditioned on additional variables z to facilitate prediction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490" name="Google Shape;490;p64"/>
          <p:cNvPicPr preferRelativeResize="0"/>
          <p:nvPr/>
        </p:nvPicPr>
        <p:blipFill rotWithShape="1">
          <a:blip r:embed="rId3">
            <a:alphaModFix/>
          </a:blip>
          <a:srcRect l="65399" r="-342"/>
          <a:stretch/>
        </p:blipFill>
        <p:spPr>
          <a:xfrm>
            <a:off x="4879722" y="1606275"/>
            <a:ext cx="4174002" cy="260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1"/>
                </a:solidFill>
              </a:rPr>
              <a:t>Joint-Embedding Predictive Architecture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sp>
        <p:nvSpPr>
          <p:cNvPr id="496" name="Google Shape;496;p6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97" name="Google Shape;497;p65"/>
          <p:cNvSpPr txBox="1">
            <a:spLocks noGrp="1"/>
          </p:cNvSpPr>
          <p:nvPr>
            <p:ph type="body" idx="3"/>
          </p:nvPr>
        </p:nvSpPr>
        <p:spPr>
          <a:xfrm>
            <a:off x="278700" y="1409525"/>
            <a:ext cx="8586600" cy="25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Combines masked prediction with the learning of latent target representations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Teacher: builds representation of the full input data which serves as targets in the learning task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Student: encodes a masked version of the input sample with which we predict the full data representations</a:t>
            </a:r>
            <a:endParaRPr sz="1400"/>
          </a:p>
        </p:txBody>
      </p:sp>
      <p:sp>
        <p:nvSpPr>
          <p:cNvPr id="498" name="Google Shape;498;p65"/>
          <p:cNvSpPr txBox="1">
            <a:spLocks noGrp="1"/>
          </p:cNvSpPr>
          <p:nvPr>
            <p:ph type="title"/>
          </p:nvPr>
        </p:nvSpPr>
        <p:spPr>
          <a:xfrm>
            <a:off x="314950" y="839075"/>
            <a:ext cx="56265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Data2vec</a:t>
            </a: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499" name="Google Shape;49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75" y="2760386"/>
            <a:ext cx="8041054" cy="20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5"/>
          <p:cNvSpPr txBox="1">
            <a:spLocks noGrp="1"/>
          </p:cNvSpPr>
          <p:nvPr>
            <p:ph type="body" idx="1"/>
          </p:nvPr>
        </p:nvSpPr>
        <p:spPr>
          <a:xfrm>
            <a:off x="228600" y="475597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Baevski, Alexei, et al. "Data2vec: A general framework for self-supervised learning in speech, vision and language." International conference on machine learning. PMLR, 2022.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6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Why does SSL work?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sp>
        <p:nvSpPr>
          <p:cNvPr id="506" name="Google Shape;506;p6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07" name="Google Shape;507;p66"/>
          <p:cNvSpPr txBox="1">
            <a:spLocks noGrp="1"/>
          </p:cNvSpPr>
          <p:nvPr>
            <p:ph type="body" idx="3"/>
          </p:nvPr>
        </p:nvSpPr>
        <p:spPr>
          <a:xfrm>
            <a:off x="278700" y="1119850"/>
            <a:ext cx="8586600" cy="3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Can make use of very large amounts of data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2000"/>
            </a:br>
            <a:r>
              <a:rPr lang="en" sz="2000"/>
              <a:t>Transformer architecture is well suited to learn contextual information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2000"/>
            </a:br>
            <a:r>
              <a:rPr lang="en" sz="2000"/>
              <a:t>Pre-text tasks allow learning representations that encode general information that is useful for a wide-range of tasks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For example, to predict what's missing, the model must grasp the structure of the data</a:t>
            </a:r>
            <a:br>
              <a:rPr lang="en" sz="2000"/>
            </a:br>
            <a:r>
              <a:rPr lang="en" sz="2000"/>
              <a:t>→ The model builds rich internal representations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7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SSL Model Evaluation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sp>
        <p:nvSpPr>
          <p:cNvPr id="513" name="Google Shape;513;p67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14" name="Google Shape;514;p67"/>
          <p:cNvSpPr txBox="1">
            <a:spLocks noGrp="1"/>
          </p:cNvSpPr>
          <p:nvPr>
            <p:ph type="body" idx="3"/>
          </p:nvPr>
        </p:nvSpPr>
        <p:spPr>
          <a:xfrm>
            <a:off x="278700" y="1236345"/>
            <a:ext cx="4293300" cy="3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Models are compared to each other by evaluating the representations across a wide variety of tasks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Benchmarks have been set up to perform this evaluation</a:t>
            </a:r>
            <a:endParaRPr sz="2000"/>
          </a:p>
        </p:txBody>
      </p:sp>
      <p:pic>
        <p:nvPicPr>
          <p:cNvPr id="515" name="Google Shape;51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324" y="1033275"/>
            <a:ext cx="4453601" cy="33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7"/>
          <p:cNvSpPr txBox="1">
            <a:spLocks noGrp="1"/>
          </p:cNvSpPr>
          <p:nvPr>
            <p:ph type="body" idx="1"/>
          </p:nvPr>
        </p:nvSpPr>
        <p:spPr>
          <a:xfrm>
            <a:off x="228600" y="475597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Yang, Shu-wen, et al. "A large-scale evaluation of speech foundation models." IEEE/ACM Transactions on Audio, Speech, and Language Processing 32 (2024): 2884-2899.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SUPERB Benchmark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22" name="Google Shape;522;p68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23" name="Google Shape;523;p68"/>
          <p:cNvSpPr txBox="1">
            <a:spLocks noGrp="1"/>
          </p:cNvSpPr>
          <p:nvPr>
            <p:ph type="body" idx="1"/>
          </p:nvPr>
        </p:nvSpPr>
        <p:spPr>
          <a:xfrm>
            <a:off x="228600" y="475597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Yang, Shu-wen, et al. "A large-scale evaluation of speech foundation models." IEEE/ACM Transactions on Audio, Speech, and Language Processing 32 (2024): 2884-2899.</a:t>
            </a:r>
            <a:endParaRPr/>
          </a:p>
        </p:txBody>
      </p:sp>
      <p:graphicFrame>
        <p:nvGraphicFramePr>
          <p:cNvPr id="524" name="Google Shape;524;p68"/>
          <p:cNvGraphicFramePr/>
          <p:nvPr/>
        </p:nvGraphicFramePr>
        <p:xfrm>
          <a:off x="182500" y="1251200"/>
          <a:ext cx="8961500" cy="2786388"/>
        </p:xfrm>
        <a:graphic>
          <a:graphicData uri="http://schemas.openxmlformats.org/drawingml/2006/table">
            <a:tbl>
              <a:tblPr>
                <a:noFill/>
                <a:tableStyleId>{EC103FA0-A59E-4EE2-8949-8EC538FA594E}</a:tableStyleId>
              </a:tblPr>
              <a:tblGrid>
                <a:gridCol w="140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Category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Tasks</a:t>
                      </a:r>
                      <a:endParaRPr sz="15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Content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Phoneme Recognition (PR), Automatic Speech Recognition (ASR), Out-of-Domain ASR (OOD-ASR), Keyword Spotting (KS), Query-by-Example (QbE)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Speaker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Speaker Identification (SID), Speaker Verification (SV), Speaker Diarization (SD)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Prosody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Emotion Recognition (ER)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Semantics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Intent Classification (IC), Slot Filling (SF), Speech Translation (ST)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Generation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Voice Conversion (VC), Source Separation (SS), Speech Enhancement (SE)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Motivation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59" name="Google Shape;359;p5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60" name="Google Shape;360;p51"/>
          <p:cNvSpPr txBox="1">
            <a:spLocks noGrp="1"/>
          </p:cNvSpPr>
          <p:nvPr>
            <p:ph type="body" idx="3"/>
          </p:nvPr>
        </p:nvSpPr>
        <p:spPr>
          <a:xfrm>
            <a:off x="228600" y="1119850"/>
            <a:ext cx="8857200" cy="3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Speech datasets with transcriptions can be scarce / costly to create, depending on the task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Meanwhile, there is an abundance of unlabeled speech data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can we benefit from unlabeled data?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→ Self-supervised Learning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9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HEAR Benchmark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30" name="Google Shape;530;p69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31" name="Google Shape;531;p69"/>
          <p:cNvSpPr txBox="1">
            <a:spLocks noGrp="1"/>
          </p:cNvSpPr>
          <p:nvPr>
            <p:ph type="body" idx="1"/>
          </p:nvPr>
        </p:nvSpPr>
        <p:spPr>
          <a:xfrm>
            <a:off x="228600" y="475597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Turian, Joseph, et al. "Hear: Holistic evaluation of audio representations." NeurIPS 2021 Competitions and Demonstrations Track. PMLR, 2022.</a:t>
            </a:r>
            <a:endParaRPr/>
          </a:p>
        </p:txBody>
      </p:sp>
      <p:graphicFrame>
        <p:nvGraphicFramePr>
          <p:cNvPr id="532" name="Google Shape;532;p69"/>
          <p:cNvGraphicFramePr/>
          <p:nvPr/>
        </p:nvGraphicFramePr>
        <p:xfrm>
          <a:off x="28575" y="1386900"/>
          <a:ext cx="9086850" cy="2343538"/>
        </p:xfrm>
        <a:graphic>
          <a:graphicData uri="http://schemas.openxmlformats.org/drawingml/2006/table">
            <a:tbl>
              <a:tblPr>
                <a:noFill/>
                <a:tableStyleId>{EC103FA0-A59E-4EE2-8949-8EC538FA594E}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Category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Tasks</a:t>
                      </a:r>
                      <a:endParaRPr sz="15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Speech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Speech Command Classification; Emotion Recognition; Language ID; Speaker Count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Music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Pitch Classification; Music Genre Classification; Music/Speech Classification;</a:t>
                      </a:r>
                      <a:br>
                        <a:rPr lang="en" sz="1500"/>
                      </a:br>
                      <a:r>
                        <a:rPr lang="en" sz="1500"/>
                        <a:t>Music Transcription; Percussion Classification; Instrument Classification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Environmental / Other Audio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Office Sound Detection; Environmental Sound Classification; General Audio Tagging; Beehive Condition Classification; Gunshot Triangulation; Imitated Sound Type Classification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0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Leaderboards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38" name="Google Shape;538;p70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39" name="Google Shape;539;p70"/>
          <p:cNvSpPr txBox="1">
            <a:spLocks noGrp="1"/>
          </p:cNvSpPr>
          <p:nvPr>
            <p:ph type="body" idx="1"/>
          </p:nvPr>
        </p:nvSpPr>
        <p:spPr>
          <a:xfrm>
            <a:off x="228600" y="475597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Turian, Joseph, et al. "Hear: Holistic evaluation of audio representations." NeurIPS 2021 Competitions and Demonstrations Track. PMLR, 2022.</a:t>
            </a:r>
            <a:endParaRPr/>
          </a:p>
        </p:txBody>
      </p:sp>
      <p:sp>
        <p:nvSpPr>
          <p:cNvPr id="540" name="Google Shape;540;p70"/>
          <p:cNvSpPr txBox="1"/>
          <p:nvPr/>
        </p:nvSpPr>
        <p:spPr>
          <a:xfrm>
            <a:off x="278700" y="1558650"/>
            <a:ext cx="8636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https://superbbenchmark.github.io/#/leaderboard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https://hearbenchmark.com/hear-leaderboard.html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1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SSL for Synthesis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46" name="Google Shape;546;p71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47" name="Google Shape;547;p71"/>
          <p:cNvSpPr/>
          <p:nvPr/>
        </p:nvSpPr>
        <p:spPr>
          <a:xfrm>
            <a:off x="3681991" y="2312000"/>
            <a:ext cx="1967700" cy="828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200" tIns="108200" rIns="108200" bIns="108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Voice</a:t>
            </a:r>
            <a:b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</a:b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Conversion</a:t>
            </a:r>
            <a:endParaRPr sz="1656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548" name="Google Shape;548;p71"/>
          <p:cNvSpPr/>
          <p:nvPr/>
        </p:nvSpPr>
        <p:spPr>
          <a:xfrm>
            <a:off x="1800802" y="2548700"/>
            <a:ext cx="1502400" cy="354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200" tIns="108200" rIns="108200" bIns="108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Speech</a:t>
            </a:r>
            <a:b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</a:b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(Speaker A)</a:t>
            </a:r>
            <a:endParaRPr sz="1656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549" name="Google Shape;549;p71"/>
          <p:cNvCxnSpPr>
            <a:endCxn id="547" idx="1"/>
          </p:cNvCxnSpPr>
          <p:nvPr/>
        </p:nvCxnSpPr>
        <p:spPr>
          <a:xfrm rot="10800000" flipH="1">
            <a:off x="3309091" y="2726000"/>
            <a:ext cx="372900" cy="1800"/>
          </a:xfrm>
          <a:prstGeom prst="straightConnector1">
            <a:avLst/>
          </a:prstGeom>
          <a:noFill/>
          <a:ln w="225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0" name="Google Shape;550;p71"/>
          <p:cNvSpPr/>
          <p:nvPr/>
        </p:nvSpPr>
        <p:spPr>
          <a:xfrm>
            <a:off x="6086226" y="2548701"/>
            <a:ext cx="1283700" cy="32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  <a:t>Speech</a:t>
            </a:r>
            <a:br>
              <a:rPr lang="en" sz="1656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</a:br>
            <a:r>
              <a:rPr lang="en" sz="1656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  <a:t>(Speaker B)</a:t>
            </a:r>
            <a:endParaRPr sz="1656" b="1"/>
          </a:p>
        </p:txBody>
      </p:sp>
      <p:cxnSp>
        <p:nvCxnSpPr>
          <p:cNvPr id="551" name="Google Shape;551;p71"/>
          <p:cNvCxnSpPr>
            <a:stCxn id="547" idx="3"/>
            <a:endCxn id="550" idx="1"/>
          </p:cNvCxnSpPr>
          <p:nvPr/>
        </p:nvCxnSpPr>
        <p:spPr>
          <a:xfrm rot="10800000" flipH="1">
            <a:off x="5649691" y="2711000"/>
            <a:ext cx="436500" cy="15000"/>
          </a:xfrm>
          <a:prstGeom prst="straightConnector1">
            <a:avLst/>
          </a:prstGeom>
          <a:noFill/>
          <a:ln w="225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2" name="Google Shape;552;p71"/>
          <p:cNvSpPr/>
          <p:nvPr/>
        </p:nvSpPr>
        <p:spPr>
          <a:xfrm>
            <a:off x="3682062" y="3803325"/>
            <a:ext cx="1967700" cy="828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200" tIns="108200" rIns="108200" bIns="108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Text-to-Speech</a:t>
            </a:r>
            <a:endParaRPr sz="1656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553" name="Google Shape;553;p71"/>
          <p:cNvSpPr/>
          <p:nvPr/>
        </p:nvSpPr>
        <p:spPr>
          <a:xfrm>
            <a:off x="2556917" y="4040025"/>
            <a:ext cx="804000" cy="354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200" tIns="108200" rIns="108200" bIns="108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Text</a:t>
            </a:r>
            <a:endParaRPr sz="1656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554" name="Google Shape;554;p71"/>
          <p:cNvCxnSpPr>
            <a:endCxn id="552" idx="1"/>
          </p:cNvCxnSpPr>
          <p:nvPr/>
        </p:nvCxnSpPr>
        <p:spPr>
          <a:xfrm rot="10800000" flipH="1">
            <a:off x="3309162" y="4217325"/>
            <a:ext cx="372900" cy="1800"/>
          </a:xfrm>
          <a:prstGeom prst="straightConnector1">
            <a:avLst/>
          </a:prstGeom>
          <a:noFill/>
          <a:ln w="225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5" name="Google Shape;555;p71"/>
          <p:cNvSpPr/>
          <p:nvPr/>
        </p:nvSpPr>
        <p:spPr>
          <a:xfrm>
            <a:off x="6028642" y="4040035"/>
            <a:ext cx="1080900" cy="354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  <a:t>Speech</a:t>
            </a:r>
            <a:endParaRPr sz="1656" b="1"/>
          </a:p>
        </p:txBody>
      </p:sp>
      <p:cxnSp>
        <p:nvCxnSpPr>
          <p:cNvPr id="556" name="Google Shape;556;p71"/>
          <p:cNvCxnSpPr>
            <a:stCxn id="552" idx="3"/>
            <a:endCxn id="555" idx="1"/>
          </p:cNvCxnSpPr>
          <p:nvPr/>
        </p:nvCxnSpPr>
        <p:spPr>
          <a:xfrm>
            <a:off x="5649762" y="4217325"/>
            <a:ext cx="378900" cy="0"/>
          </a:xfrm>
          <a:prstGeom prst="straightConnector1">
            <a:avLst/>
          </a:prstGeom>
          <a:noFill/>
          <a:ln w="225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7" name="Google Shape;557;p71"/>
          <p:cNvSpPr txBox="1">
            <a:spLocks noGrp="1"/>
          </p:cNvSpPr>
          <p:nvPr>
            <p:ph type="body" idx="3"/>
          </p:nvPr>
        </p:nvSpPr>
        <p:spPr>
          <a:xfrm>
            <a:off x="278700" y="1159374"/>
            <a:ext cx="85866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In a synthesis task, we generate new speech waveforms given inputs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Examples: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2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Voice Conversion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563" name="Google Shape;563;p72"/>
          <p:cNvGrpSpPr/>
          <p:nvPr/>
        </p:nvGrpSpPr>
        <p:grpSpPr>
          <a:xfrm>
            <a:off x="2201976" y="1178018"/>
            <a:ext cx="4740045" cy="871161"/>
            <a:chOff x="3509400" y="1881250"/>
            <a:chExt cx="4738150" cy="870900"/>
          </a:xfrm>
        </p:grpSpPr>
        <p:sp>
          <p:nvSpPr>
            <p:cNvPr id="564" name="Google Shape;564;p72"/>
            <p:cNvSpPr/>
            <p:nvPr/>
          </p:nvSpPr>
          <p:spPr>
            <a:xfrm>
              <a:off x="5164000" y="1881250"/>
              <a:ext cx="1746900" cy="8709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9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latin typeface="Gowun Batang"/>
                  <a:ea typeface="Gowun Batang"/>
                  <a:cs typeface="Gowun Batang"/>
                  <a:sym typeface="Gowun Batang"/>
                </a:rPr>
                <a:t>Voice Converter</a:t>
              </a:r>
              <a:endParaRPr sz="1400"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565" name="Google Shape;565;p72"/>
            <p:cNvSpPr/>
            <p:nvPr/>
          </p:nvSpPr>
          <p:spPr>
            <a:xfrm>
              <a:off x="3509400" y="2130250"/>
              <a:ext cx="12042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latin typeface="Gowun Batang"/>
                  <a:ea typeface="Gowun Batang"/>
                  <a:cs typeface="Gowun Batang"/>
                  <a:sym typeface="Gowun Batang"/>
                </a:rPr>
                <a:t>Speech (Speaker A) </a:t>
              </a:r>
              <a:endParaRPr sz="1400"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566" name="Google Shape;566;p72"/>
            <p:cNvCxnSpPr>
              <a:stCxn id="565" idx="3"/>
              <a:endCxn id="564" idx="1"/>
            </p:cNvCxnSpPr>
            <p:nvPr/>
          </p:nvCxnSpPr>
          <p:spPr>
            <a:xfrm>
              <a:off x="4713600" y="2316700"/>
              <a:ext cx="450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67" name="Google Shape;567;p72"/>
            <p:cNvSpPr/>
            <p:nvPr/>
          </p:nvSpPr>
          <p:spPr>
            <a:xfrm>
              <a:off x="7202350" y="2130250"/>
              <a:ext cx="10452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Speech</a:t>
              </a:r>
              <a:br>
                <a:rPr lang="en" sz="1400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</a:br>
              <a:r>
                <a:rPr lang="en" sz="1400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(Speaker B)</a:t>
              </a:r>
              <a:endParaRPr sz="1400" b="1"/>
            </a:p>
          </p:txBody>
        </p:sp>
        <p:cxnSp>
          <p:nvCxnSpPr>
            <p:cNvPr id="568" name="Google Shape;568;p72"/>
            <p:cNvCxnSpPr>
              <a:stCxn id="564" idx="3"/>
              <a:endCxn id="567" idx="1"/>
            </p:cNvCxnSpPr>
            <p:nvPr/>
          </p:nvCxnSpPr>
          <p:spPr>
            <a:xfrm>
              <a:off x="6910900" y="231670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9" name="Google Shape;569;p72"/>
          <p:cNvGrpSpPr/>
          <p:nvPr/>
        </p:nvGrpSpPr>
        <p:grpSpPr>
          <a:xfrm>
            <a:off x="74501" y="3547037"/>
            <a:ext cx="9069502" cy="592116"/>
            <a:chOff x="-406590" y="3887550"/>
            <a:chExt cx="9821856" cy="654200"/>
          </a:xfrm>
        </p:grpSpPr>
        <p:sp>
          <p:nvSpPr>
            <p:cNvPr id="570" name="Google Shape;570;p72"/>
            <p:cNvSpPr/>
            <p:nvPr/>
          </p:nvSpPr>
          <p:spPr>
            <a:xfrm>
              <a:off x="3697225" y="3905150"/>
              <a:ext cx="1534500" cy="6366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Conversion</a:t>
              </a:r>
              <a:b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</a:b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Model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571" name="Google Shape;571;p72"/>
            <p:cNvCxnSpPr>
              <a:endCxn id="570" idx="1"/>
            </p:cNvCxnSpPr>
            <p:nvPr/>
          </p:nvCxnSpPr>
          <p:spPr>
            <a:xfrm>
              <a:off x="3405625" y="42234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2" name="Google Shape;572;p72"/>
            <p:cNvSpPr/>
            <p:nvPr/>
          </p:nvSpPr>
          <p:spPr>
            <a:xfrm>
              <a:off x="8438166" y="4019387"/>
              <a:ext cx="9771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Converted Speech</a:t>
              </a:r>
              <a:endParaRPr b="1"/>
            </a:p>
          </p:txBody>
        </p:sp>
        <p:sp>
          <p:nvSpPr>
            <p:cNvPr id="573" name="Google Shape;573;p72"/>
            <p:cNvSpPr/>
            <p:nvPr/>
          </p:nvSpPr>
          <p:spPr>
            <a:xfrm>
              <a:off x="829425" y="3905150"/>
              <a:ext cx="1382400" cy="6366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Speech Encoder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574" name="Google Shape;574;p72"/>
            <p:cNvSpPr/>
            <p:nvPr/>
          </p:nvSpPr>
          <p:spPr>
            <a:xfrm>
              <a:off x="-406590" y="4036995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Source Speech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575" name="Google Shape;575;p72"/>
            <p:cNvCxnSpPr>
              <a:stCxn id="574" idx="3"/>
              <a:endCxn id="573" idx="1"/>
            </p:cNvCxnSpPr>
            <p:nvPr/>
          </p:nvCxnSpPr>
          <p:spPr>
            <a:xfrm>
              <a:off x="537810" y="422344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6" name="Google Shape;576;p72"/>
            <p:cNvSpPr/>
            <p:nvPr/>
          </p:nvSpPr>
          <p:spPr>
            <a:xfrm>
              <a:off x="2520425" y="4037000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Acoustic Features</a:t>
              </a:r>
              <a:endParaRPr b="1"/>
            </a:p>
          </p:txBody>
        </p:sp>
        <p:cxnSp>
          <p:nvCxnSpPr>
            <p:cNvPr id="577" name="Google Shape;577;p72"/>
            <p:cNvCxnSpPr>
              <a:stCxn id="573" idx="3"/>
              <a:endCxn id="576" idx="1"/>
            </p:cNvCxnSpPr>
            <p:nvPr/>
          </p:nvCxnSpPr>
          <p:spPr>
            <a:xfrm>
              <a:off x="2211825" y="4223450"/>
              <a:ext cx="308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8" name="Google Shape;578;p72"/>
            <p:cNvSpPr/>
            <p:nvPr/>
          </p:nvSpPr>
          <p:spPr>
            <a:xfrm>
              <a:off x="6641125" y="3887550"/>
              <a:ext cx="1534500" cy="6366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Vocoder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579" name="Google Shape;579;p72"/>
            <p:cNvCxnSpPr/>
            <p:nvPr/>
          </p:nvCxnSpPr>
          <p:spPr>
            <a:xfrm>
              <a:off x="6349425" y="42058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0" name="Google Shape;580;p72"/>
            <p:cNvSpPr/>
            <p:nvPr/>
          </p:nvSpPr>
          <p:spPr>
            <a:xfrm>
              <a:off x="5464225" y="4019400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Converted</a:t>
              </a:r>
              <a:b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</a:b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Acoustic Features</a:t>
              </a:r>
              <a:endParaRPr b="1"/>
            </a:p>
          </p:txBody>
        </p:sp>
        <p:cxnSp>
          <p:nvCxnSpPr>
            <p:cNvPr id="581" name="Google Shape;581;p72"/>
            <p:cNvCxnSpPr/>
            <p:nvPr/>
          </p:nvCxnSpPr>
          <p:spPr>
            <a:xfrm>
              <a:off x="5231725" y="4205850"/>
              <a:ext cx="308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2" name="Google Shape;582;p72"/>
            <p:cNvCxnSpPr/>
            <p:nvPr/>
          </p:nvCxnSpPr>
          <p:spPr>
            <a:xfrm>
              <a:off x="8175625" y="42058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83" name="Google Shape;583;p72"/>
          <p:cNvSpPr txBox="1">
            <a:spLocks noGrp="1"/>
          </p:cNvSpPr>
          <p:nvPr>
            <p:ph type="title"/>
          </p:nvPr>
        </p:nvSpPr>
        <p:spPr>
          <a:xfrm>
            <a:off x="228600" y="2695075"/>
            <a:ext cx="56265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Typical Pipeline: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3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Copy-Synthesis</a:t>
            </a:r>
            <a:endParaRPr b="1">
              <a:solidFill>
                <a:srgbClr val="000000"/>
              </a:solidFill>
            </a:endParaRPr>
          </a:p>
        </p:txBody>
      </p:sp>
      <p:cxnSp>
        <p:nvCxnSpPr>
          <p:cNvPr id="589" name="Google Shape;589;p73"/>
          <p:cNvCxnSpPr/>
          <p:nvPr/>
        </p:nvCxnSpPr>
        <p:spPr>
          <a:xfrm>
            <a:off x="5013126" y="1892047"/>
            <a:ext cx="344700" cy="0"/>
          </a:xfrm>
          <a:prstGeom prst="straightConnector1">
            <a:avLst/>
          </a:prstGeom>
          <a:noFill/>
          <a:ln w="243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0" name="Google Shape;590;p73"/>
          <p:cNvSpPr/>
          <p:nvPr/>
        </p:nvSpPr>
        <p:spPr>
          <a:xfrm>
            <a:off x="7481917" y="1675942"/>
            <a:ext cx="1155000" cy="43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2" b="1">
                <a:latin typeface="Gowun Batang"/>
                <a:ea typeface="Gowun Batang"/>
                <a:cs typeface="Gowun Batang"/>
                <a:sym typeface="Gowun Batang"/>
              </a:rPr>
              <a:t>Decoded</a:t>
            </a:r>
            <a:r>
              <a:rPr lang="en" sz="1792" b="1">
                <a:solidFill>
                  <a:srgbClr val="000000"/>
                </a:solidFill>
                <a:latin typeface="Gowun Batang"/>
                <a:ea typeface="Gowun Batang"/>
                <a:cs typeface="Gowun Batang"/>
                <a:sym typeface="Gowun Batang"/>
              </a:rPr>
              <a:t> Speech</a:t>
            </a:r>
            <a:endParaRPr sz="1792" b="1"/>
          </a:p>
        </p:txBody>
      </p:sp>
      <p:sp>
        <p:nvSpPr>
          <p:cNvPr id="591" name="Google Shape;591;p73"/>
          <p:cNvSpPr/>
          <p:nvPr/>
        </p:nvSpPr>
        <p:spPr>
          <a:xfrm>
            <a:off x="1968056" y="1523267"/>
            <a:ext cx="1634100" cy="737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2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2" b="1">
                <a:latin typeface="Gowun Batang"/>
                <a:ea typeface="Gowun Batang"/>
                <a:cs typeface="Gowun Batang"/>
                <a:sym typeface="Gowun Batang"/>
              </a:rPr>
              <a:t>Speech Encoder</a:t>
            </a:r>
            <a:endParaRPr sz="1792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592" name="Google Shape;592;p73"/>
          <p:cNvSpPr/>
          <p:nvPr/>
        </p:nvSpPr>
        <p:spPr>
          <a:xfrm>
            <a:off x="507086" y="1676022"/>
            <a:ext cx="1116300" cy="43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2" b="1">
                <a:latin typeface="Gowun Batang"/>
                <a:ea typeface="Gowun Batang"/>
                <a:cs typeface="Gowun Batang"/>
                <a:sym typeface="Gowun Batang"/>
              </a:rPr>
              <a:t>Source Speech</a:t>
            </a:r>
            <a:endParaRPr sz="1792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593" name="Google Shape;593;p73"/>
          <p:cNvCxnSpPr>
            <a:stCxn id="592" idx="3"/>
            <a:endCxn id="591" idx="1"/>
          </p:cNvCxnSpPr>
          <p:nvPr/>
        </p:nvCxnSpPr>
        <p:spPr>
          <a:xfrm>
            <a:off x="1623386" y="1892022"/>
            <a:ext cx="344700" cy="0"/>
          </a:xfrm>
          <a:prstGeom prst="straightConnector1">
            <a:avLst/>
          </a:prstGeom>
          <a:noFill/>
          <a:ln w="243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4" name="Google Shape;594;p73"/>
          <p:cNvSpPr/>
          <p:nvPr/>
        </p:nvSpPr>
        <p:spPr>
          <a:xfrm>
            <a:off x="3966819" y="1676027"/>
            <a:ext cx="1116300" cy="43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2" b="1">
                <a:solidFill>
                  <a:srgbClr val="000000"/>
                </a:solidFill>
                <a:latin typeface="Gowun Batang"/>
                <a:ea typeface="Gowun Batang"/>
                <a:cs typeface="Gowun Batang"/>
                <a:sym typeface="Gowun Batang"/>
              </a:rPr>
              <a:t>Acoustic Features</a:t>
            </a:r>
            <a:endParaRPr sz="1792" b="1"/>
          </a:p>
        </p:txBody>
      </p:sp>
      <p:cxnSp>
        <p:nvCxnSpPr>
          <p:cNvPr id="595" name="Google Shape;595;p73"/>
          <p:cNvCxnSpPr>
            <a:stCxn id="591" idx="3"/>
            <a:endCxn id="594" idx="1"/>
          </p:cNvCxnSpPr>
          <p:nvPr/>
        </p:nvCxnSpPr>
        <p:spPr>
          <a:xfrm>
            <a:off x="3602156" y="1892117"/>
            <a:ext cx="364800" cy="0"/>
          </a:xfrm>
          <a:prstGeom prst="straightConnector1">
            <a:avLst/>
          </a:prstGeom>
          <a:noFill/>
          <a:ln w="243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6" name="Google Shape;596;p73"/>
          <p:cNvSpPr/>
          <p:nvPr/>
        </p:nvSpPr>
        <p:spPr>
          <a:xfrm>
            <a:off x="5357813" y="1523197"/>
            <a:ext cx="1813800" cy="737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2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2" b="1">
                <a:latin typeface="Gowun Batang"/>
                <a:ea typeface="Gowun Batang"/>
                <a:cs typeface="Gowun Batang"/>
                <a:sym typeface="Gowun Batang"/>
              </a:rPr>
              <a:t>Vocoder</a:t>
            </a:r>
            <a:endParaRPr sz="1792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597" name="Google Shape;597;p73"/>
          <p:cNvCxnSpPr/>
          <p:nvPr/>
        </p:nvCxnSpPr>
        <p:spPr>
          <a:xfrm>
            <a:off x="7171593" y="1891977"/>
            <a:ext cx="344700" cy="0"/>
          </a:xfrm>
          <a:prstGeom prst="straightConnector1">
            <a:avLst/>
          </a:prstGeom>
          <a:noFill/>
          <a:ln w="243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598" name="Google Shape;598;p73"/>
          <p:cNvGraphicFramePr/>
          <p:nvPr/>
        </p:nvGraphicFramePr>
        <p:xfrm>
          <a:off x="278700" y="2597725"/>
          <a:ext cx="7845150" cy="1645830"/>
        </p:xfrm>
        <a:graphic>
          <a:graphicData uri="http://schemas.openxmlformats.org/drawingml/2006/table">
            <a:tbl>
              <a:tblPr>
                <a:noFill/>
                <a:tableStyleId>{884874C0-CCA3-4790-AA0F-A9F95EC47352}</a:tableStyleId>
              </a:tblPr>
              <a:tblGrid>
                <a:gridCol w="235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Features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Vocoders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Signal Processing-based Examples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Mel-spectrogram, MFCCs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Griffin-Lim, WORLD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Neural Examples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SSL Representations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Gowun Batang"/>
                          <a:ea typeface="Gowun Batang"/>
                          <a:cs typeface="Gowun Batang"/>
                          <a:sym typeface="Gowun Batang"/>
                        </a:rPr>
                        <a:t>HiFiGAN, BigVGAN</a:t>
                      </a:r>
                      <a:endParaRPr sz="1800" b="1">
                        <a:latin typeface="Gowun Batang"/>
                        <a:ea typeface="Gowun Batang"/>
                        <a:cs typeface="Gowun Batang"/>
                        <a:sym typeface="Gowun Batang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9" name="Google Shape;599;p73"/>
          <p:cNvSpPr txBox="1"/>
          <p:nvPr/>
        </p:nvSpPr>
        <p:spPr>
          <a:xfrm>
            <a:off x="3348175" y="2597725"/>
            <a:ext cx="506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2" name="original_audio">
            <a:hlinkClick r:id="" action="ppaction://media"/>
            <a:extLst>
              <a:ext uri="{FF2B5EF4-FFF2-40B4-BE49-F238E27FC236}">
                <a16:creationId xmlns:a16="http://schemas.microsoft.com/office/drawing/2014/main" id="{74A5F056-E048-5DD1-CEC0-29BC646CF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9312" y="4305101"/>
            <a:ext cx="426641" cy="426641"/>
          </a:xfrm>
          <a:prstGeom prst="rect">
            <a:avLst/>
          </a:prstGeom>
        </p:spPr>
      </p:pic>
      <p:pic>
        <p:nvPicPr>
          <p:cNvPr id="3" name="hifigan">
            <a:hlinkClick r:id="" action="ppaction://media"/>
            <a:extLst>
              <a:ext uri="{FF2B5EF4-FFF2-40B4-BE49-F238E27FC236}">
                <a16:creationId xmlns:a16="http://schemas.microsoft.com/office/drawing/2014/main" id="{49378152-9289-9196-BDBB-AACFC626EB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38316" y="4305102"/>
            <a:ext cx="435570" cy="444500"/>
          </a:xfrm>
          <a:prstGeom prst="rect">
            <a:avLst/>
          </a:prstGeom>
        </p:spPr>
      </p:pic>
      <p:pic>
        <p:nvPicPr>
          <p:cNvPr id="4" name="griffin-lim (1)">
            <a:hlinkClick r:id="" action="ppaction://media"/>
            <a:extLst>
              <a:ext uri="{FF2B5EF4-FFF2-40B4-BE49-F238E27FC236}">
                <a16:creationId xmlns:a16="http://schemas.microsoft.com/office/drawing/2014/main" id="{0EC9598E-9A82-6329-055B-85050C9D90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43682" y="3421662"/>
            <a:ext cx="432494" cy="360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4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Voice Conversion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608" name="Google Shape;608;p74"/>
          <p:cNvGrpSpPr/>
          <p:nvPr/>
        </p:nvGrpSpPr>
        <p:grpSpPr>
          <a:xfrm>
            <a:off x="37251" y="3990812"/>
            <a:ext cx="9069502" cy="592116"/>
            <a:chOff x="-406590" y="3887550"/>
            <a:chExt cx="9821856" cy="654200"/>
          </a:xfrm>
        </p:grpSpPr>
        <p:sp>
          <p:nvSpPr>
            <p:cNvPr id="609" name="Google Shape;609;p74"/>
            <p:cNvSpPr/>
            <p:nvPr/>
          </p:nvSpPr>
          <p:spPr>
            <a:xfrm>
              <a:off x="3697225" y="3905150"/>
              <a:ext cx="1534500" cy="6366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Conversion</a:t>
              </a:r>
              <a:b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</a:b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Model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610" name="Google Shape;610;p74"/>
            <p:cNvCxnSpPr>
              <a:endCxn id="609" idx="1"/>
            </p:cNvCxnSpPr>
            <p:nvPr/>
          </p:nvCxnSpPr>
          <p:spPr>
            <a:xfrm>
              <a:off x="3405625" y="42234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1" name="Google Shape;611;p74"/>
            <p:cNvSpPr/>
            <p:nvPr/>
          </p:nvSpPr>
          <p:spPr>
            <a:xfrm>
              <a:off x="8438166" y="4019387"/>
              <a:ext cx="9771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Converted Speech</a:t>
              </a:r>
              <a:endParaRPr b="1"/>
            </a:p>
          </p:txBody>
        </p:sp>
        <p:sp>
          <p:nvSpPr>
            <p:cNvPr id="612" name="Google Shape;612;p74"/>
            <p:cNvSpPr/>
            <p:nvPr/>
          </p:nvSpPr>
          <p:spPr>
            <a:xfrm>
              <a:off x="829425" y="3905150"/>
              <a:ext cx="1382400" cy="6366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Speech Encoder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613" name="Google Shape;613;p74"/>
            <p:cNvSpPr/>
            <p:nvPr/>
          </p:nvSpPr>
          <p:spPr>
            <a:xfrm>
              <a:off x="-406590" y="4036995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Source Speech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614" name="Google Shape;614;p74"/>
            <p:cNvCxnSpPr>
              <a:stCxn id="613" idx="3"/>
              <a:endCxn id="612" idx="1"/>
            </p:cNvCxnSpPr>
            <p:nvPr/>
          </p:nvCxnSpPr>
          <p:spPr>
            <a:xfrm>
              <a:off x="537810" y="422344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5" name="Google Shape;615;p74"/>
            <p:cNvSpPr/>
            <p:nvPr/>
          </p:nvSpPr>
          <p:spPr>
            <a:xfrm>
              <a:off x="2520425" y="4037000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Acoustic Features</a:t>
              </a:r>
              <a:endParaRPr b="1"/>
            </a:p>
          </p:txBody>
        </p:sp>
        <p:cxnSp>
          <p:nvCxnSpPr>
            <p:cNvPr id="616" name="Google Shape;616;p74"/>
            <p:cNvCxnSpPr>
              <a:stCxn id="612" idx="3"/>
              <a:endCxn id="615" idx="1"/>
            </p:cNvCxnSpPr>
            <p:nvPr/>
          </p:nvCxnSpPr>
          <p:spPr>
            <a:xfrm>
              <a:off x="2211825" y="4223450"/>
              <a:ext cx="308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7" name="Google Shape;617;p74"/>
            <p:cNvSpPr/>
            <p:nvPr/>
          </p:nvSpPr>
          <p:spPr>
            <a:xfrm>
              <a:off x="6641125" y="3887550"/>
              <a:ext cx="1534500" cy="6366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Vocoder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618" name="Google Shape;618;p74"/>
            <p:cNvCxnSpPr/>
            <p:nvPr/>
          </p:nvCxnSpPr>
          <p:spPr>
            <a:xfrm>
              <a:off x="6349425" y="42058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19" name="Google Shape;619;p74"/>
            <p:cNvSpPr/>
            <p:nvPr/>
          </p:nvSpPr>
          <p:spPr>
            <a:xfrm>
              <a:off x="5464225" y="4019400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Converted</a:t>
              </a:r>
              <a:b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</a:b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Acoustic Features</a:t>
              </a:r>
              <a:endParaRPr b="1"/>
            </a:p>
          </p:txBody>
        </p:sp>
        <p:cxnSp>
          <p:nvCxnSpPr>
            <p:cNvPr id="620" name="Google Shape;620;p74"/>
            <p:cNvCxnSpPr/>
            <p:nvPr/>
          </p:nvCxnSpPr>
          <p:spPr>
            <a:xfrm>
              <a:off x="5231725" y="4205850"/>
              <a:ext cx="308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1" name="Google Shape;621;p74"/>
            <p:cNvCxnSpPr/>
            <p:nvPr/>
          </p:nvCxnSpPr>
          <p:spPr>
            <a:xfrm>
              <a:off x="8175625" y="42058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22" name="Google Shape;622;p74"/>
          <p:cNvSpPr txBox="1">
            <a:spLocks noGrp="1"/>
          </p:cNvSpPr>
          <p:nvPr>
            <p:ph type="body" idx="3"/>
          </p:nvPr>
        </p:nvSpPr>
        <p:spPr>
          <a:xfrm>
            <a:off x="228600" y="961350"/>
            <a:ext cx="8831100" cy="29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can we leverage the strengths of SSL representations for voice conversion?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SSL models encode speech into a sequence of frames, each corresponding to a window of 25ms of speech, with a 20ms hop between windows.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Property:</a:t>
            </a:r>
            <a:r>
              <a:rPr lang="en" sz="2000"/>
              <a:t> frames are linearly close if they contain similar phonetic, linguistic information, even if they are spoken by very different voices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5"/>
          <p:cNvSpPr txBox="1">
            <a:spLocks noGrp="1"/>
          </p:cNvSpPr>
          <p:nvPr>
            <p:ph type="body" idx="3"/>
          </p:nvPr>
        </p:nvSpPr>
        <p:spPr>
          <a:xfrm>
            <a:off x="318150" y="3490350"/>
            <a:ext cx="2946300" cy="1042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1"/>
                </a:solidFill>
              </a:rPr>
              <a:t>Source	Target	Converted</a:t>
            </a:r>
            <a:endParaRPr i="1">
              <a:solidFill>
                <a:schemeClr val="accent1"/>
              </a:solidFill>
            </a:endParaRPr>
          </a:p>
        </p:txBody>
      </p:sp>
      <p:sp>
        <p:nvSpPr>
          <p:cNvPr id="628" name="Google Shape;628;p75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3826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Baas, M., van Niekerk, B., Kamper, H. (2023) Voice Conversion With Just Nearest Neighbors. Proc. Interspeech 2023, 2053-2057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29" name="Google Shape;629;p75"/>
          <p:cNvSpPr txBox="1">
            <a:spLocks noGrp="1"/>
          </p:cNvSpPr>
          <p:nvPr>
            <p:ph type="title"/>
          </p:nvPr>
        </p:nvSpPr>
        <p:spPr>
          <a:xfrm>
            <a:off x="228600" y="164350"/>
            <a:ext cx="63294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Voice Conversion: kNN-VC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630" name="Google Shape;630;p75"/>
          <p:cNvSpPr txBox="1">
            <a:spLocks noGrp="1"/>
          </p:cNvSpPr>
          <p:nvPr>
            <p:ph type="body" idx="3"/>
          </p:nvPr>
        </p:nvSpPr>
        <p:spPr>
          <a:xfrm>
            <a:off x="228600" y="1226200"/>
            <a:ext cx="40467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Any-to-Any VC method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Leveraging self-supervised learning (SSL) features for zero-shot conversion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Requires no training</a:t>
            </a:r>
            <a:endParaRPr/>
          </a:p>
        </p:txBody>
      </p:sp>
      <p:sp>
        <p:nvSpPr>
          <p:cNvPr id="631" name="Google Shape;631;p7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632" name="Google Shape;632;p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73425" y="1581388"/>
            <a:ext cx="5355749" cy="19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nnvc source">
            <a:hlinkClick r:id="" action="ppaction://media"/>
            <a:extLst>
              <a:ext uri="{FF2B5EF4-FFF2-40B4-BE49-F238E27FC236}">
                <a16:creationId xmlns:a16="http://schemas.microsoft.com/office/drawing/2014/main" id="{3CEF6219-2EDE-EA64-A7FD-93D6C4867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329" y="4012373"/>
            <a:ext cx="365259" cy="360456"/>
          </a:xfrm>
          <a:prstGeom prst="rect">
            <a:avLst/>
          </a:prstGeom>
        </p:spPr>
      </p:pic>
      <p:pic>
        <p:nvPicPr>
          <p:cNvPr id="3" name="knnvc target">
            <a:hlinkClick r:id="" action="ppaction://media"/>
            <a:extLst>
              <a:ext uri="{FF2B5EF4-FFF2-40B4-BE49-F238E27FC236}">
                <a16:creationId xmlns:a16="http://schemas.microsoft.com/office/drawing/2014/main" id="{5DDBEB3F-2740-7F91-D54A-C06790216E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31018" y="4017174"/>
            <a:ext cx="379667" cy="370063"/>
          </a:xfrm>
          <a:prstGeom prst="rect">
            <a:avLst/>
          </a:prstGeom>
        </p:spPr>
      </p:pic>
      <p:pic>
        <p:nvPicPr>
          <p:cNvPr id="4" name="knnvc output">
            <a:hlinkClick r:id="" action="ppaction://media"/>
            <a:extLst>
              <a:ext uri="{FF2B5EF4-FFF2-40B4-BE49-F238E27FC236}">
                <a16:creationId xmlns:a16="http://schemas.microsoft.com/office/drawing/2014/main" id="{3FED107E-797F-A8FD-8B44-81341A0851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87573" y="4007570"/>
            <a:ext cx="451704" cy="39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6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1"/>
                </a:solidFill>
              </a:rPr>
              <a:t>3D Projection of WavLM Features for Two Speakers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641" name="Google Shape;641;p7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642" name="Google Shape;64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00" y="850223"/>
            <a:ext cx="8586599" cy="429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7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Text-to-Speech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648" name="Google Shape;648;p77"/>
          <p:cNvSpPr txBox="1">
            <a:spLocks noGrp="1"/>
          </p:cNvSpPr>
          <p:nvPr>
            <p:ph type="title"/>
          </p:nvPr>
        </p:nvSpPr>
        <p:spPr>
          <a:xfrm>
            <a:off x="228600" y="2695075"/>
            <a:ext cx="56265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Typical Pipeline: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649" name="Google Shape;649;p77"/>
          <p:cNvSpPr/>
          <p:nvPr/>
        </p:nvSpPr>
        <p:spPr>
          <a:xfrm>
            <a:off x="3420825" y="1205600"/>
            <a:ext cx="1967700" cy="828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200" tIns="108200" rIns="108200" bIns="108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Text-to-Speech</a:t>
            </a:r>
            <a:endParaRPr sz="1656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50" name="Google Shape;650;p77"/>
          <p:cNvSpPr/>
          <p:nvPr/>
        </p:nvSpPr>
        <p:spPr>
          <a:xfrm>
            <a:off x="2295679" y="1442300"/>
            <a:ext cx="804000" cy="354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200" tIns="108200" rIns="108200" bIns="108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latin typeface="Gowun Batang"/>
                <a:ea typeface="Gowun Batang"/>
                <a:cs typeface="Gowun Batang"/>
                <a:sym typeface="Gowun Batang"/>
              </a:rPr>
              <a:t>Text</a:t>
            </a:r>
            <a:endParaRPr sz="1656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651" name="Google Shape;651;p77"/>
          <p:cNvCxnSpPr>
            <a:endCxn id="649" idx="1"/>
          </p:cNvCxnSpPr>
          <p:nvPr/>
        </p:nvCxnSpPr>
        <p:spPr>
          <a:xfrm rot="10800000" flipH="1">
            <a:off x="3047925" y="1619600"/>
            <a:ext cx="372900" cy="1800"/>
          </a:xfrm>
          <a:prstGeom prst="straightConnector1">
            <a:avLst/>
          </a:prstGeom>
          <a:noFill/>
          <a:ln w="225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2" name="Google Shape;652;p77"/>
          <p:cNvSpPr/>
          <p:nvPr/>
        </p:nvSpPr>
        <p:spPr>
          <a:xfrm>
            <a:off x="5767405" y="1442310"/>
            <a:ext cx="1080900" cy="354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6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  <a:t>Speech</a:t>
            </a:r>
            <a:endParaRPr sz="1656" b="1"/>
          </a:p>
        </p:txBody>
      </p:sp>
      <p:cxnSp>
        <p:nvCxnSpPr>
          <p:cNvPr id="653" name="Google Shape;653;p77"/>
          <p:cNvCxnSpPr>
            <a:stCxn id="649" idx="3"/>
            <a:endCxn id="652" idx="1"/>
          </p:cNvCxnSpPr>
          <p:nvPr/>
        </p:nvCxnSpPr>
        <p:spPr>
          <a:xfrm>
            <a:off x="5388525" y="1619600"/>
            <a:ext cx="378900" cy="0"/>
          </a:xfrm>
          <a:prstGeom prst="straightConnector1">
            <a:avLst/>
          </a:prstGeom>
          <a:noFill/>
          <a:ln w="225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54" name="Google Shape;654;p77"/>
          <p:cNvGrpSpPr/>
          <p:nvPr/>
        </p:nvGrpSpPr>
        <p:grpSpPr>
          <a:xfrm>
            <a:off x="43802" y="3572953"/>
            <a:ext cx="9056386" cy="767442"/>
            <a:chOff x="-59475" y="3887550"/>
            <a:chExt cx="9262950" cy="654200"/>
          </a:xfrm>
        </p:grpSpPr>
        <p:sp>
          <p:nvSpPr>
            <p:cNvPr id="655" name="Google Shape;655;p77"/>
            <p:cNvSpPr/>
            <p:nvPr/>
          </p:nvSpPr>
          <p:spPr>
            <a:xfrm>
              <a:off x="3697225" y="3905150"/>
              <a:ext cx="1534500" cy="6366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Acoustic Model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656" name="Google Shape;656;p77"/>
            <p:cNvCxnSpPr>
              <a:endCxn id="655" idx="1"/>
            </p:cNvCxnSpPr>
            <p:nvPr/>
          </p:nvCxnSpPr>
          <p:spPr>
            <a:xfrm>
              <a:off x="3405625" y="42234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57" name="Google Shape;657;p77"/>
            <p:cNvSpPr/>
            <p:nvPr/>
          </p:nvSpPr>
          <p:spPr>
            <a:xfrm>
              <a:off x="8438175" y="4019400"/>
              <a:ext cx="7653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Speech</a:t>
              </a:r>
              <a:endParaRPr b="1"/>
            </a:p>
          </p:txBody>
        </p:sp>
        <p:sp>
          <p:nvSpPr>
            <p:cNvPr id="658" name="Google Shape;658;p77"/>
            <p:cNvSpPr/>
            <p:nvPr/>
          </p:nvSpPr>
          <p:spPr>
            <a:xfrm>
              <a:off x="829425" y="3905150"/>
              <a:ext cx="1382400" cy="6366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Text Encoder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659" name="Google Shape;659;p77"/>
            <p:cNvSpPr/>
            <p:nvPr/>
          </p:nvSpPr>
          <p:spPr>
            <a:xfrm>
              <a:off x="-59475" y="4037000"/>
              <a:ext cx="5973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Text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660" name="Google Shape;660;p77"/>
            <p:cNvCxnSpPr>
              <a:stCxn id="659" idx="3"/>
              <a:endCxn id="658" idx="1"/>
            </p:cNvCxnSpPr>
            <p:nvPr/>
          </p:nvCxnSpPr>
          <p:spPr>
            <a:xfrm>
              <a:off x="537825" y="42234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61" name="Google Shape;661;p77"/>
            <p:cNvSpPr/>
            <p:nvPr/>
          </p:nvSpPr>
          <p:spPr>
            <a:xfrm>
              <a:off x="2520425" y="4037000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Linguistic Features</a:t>
              </a:r>
              <a:endParaRPr b="1"/>
            </a:p>
          </p:txBody>
        </p:sp>
        <p:cxnSp>
          <p:nvCxnSpPr>
            <p:cNvPr id="662" name="Google Shape;662;p77"/>
            <p:cNvCxnSpPr>
              <a:stCxn id="658" idx="3"/>
              <a:endCxn id="661" idx="1"/>
            </p:cNvCxnSpPr>
            <p:nvPr/>
          </p:nvCxnSpPr>
          <p:spPr>
            <a:xfrm>
              <a:off x="2211825" y="4223450"/>
              <a:ext cx="308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63" name="Google Shape;663;p77"/>
            <p:cNvSpPr/>
            <p:nvPr/>
          </p:nvSpPr>
          <p:spPr>
            <a:xfrm>
              <a:off x="6641125" y="3887550"/>
              <a:ext cx="1534500" cy="6366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owun Batang"/>
                  <a:ea typeface="Gowun Batang"/>
                  <a:cs typeface="Gowun Batang"/>
                  <a:sym typeface="Gowun Batang"/>
                </a:rPr>
                <a:t>Vocoder</a:t>
              </a:r>
              <a:endParaRPr b="1"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664" name="Google Shape;664;p77"/>
            <p:cNvCxnSpPr/>
            <p:nvPr/>
          </p:nvCxnSpPr>
          <p:spPr>
            <a:xfrm>
              <a:off x="6349425" y="42058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65" name="Google Shape;665;p77"/>
            <p:cNvSpPr/>
            <p:nvPr/>
          </p:nvSpPr>
          <p:spPr>
            <a:xfrm>
              <a:off x="5464225" y="4019400"/>
              <a:ext cx="944400" cy="372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Acoustic Features</a:t>
              </a:r>
              <a:endParaRPr b="1"/>
            </a:p>
          </p:txBody>
        </p:sp>
        <p:cxnSp>
          <p:nvCxnSpPr>
            <p:cNvPr id="666" name="Google Shape;666;p77"/>
            <p:cNvCxnSpPr/>
            <p:nvPr/>
          </p:nvCxnSpPr>
          <p:spPr>
            <a:xfrm>
              <a:off x="5231725" y="4205850"/>
              <a:ext cx="308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67" name="Google Shape;667;p77"/>
            <p:cNvCxnSpPr/>
            <p:nvPr/>
          </p:nvCxnSpPr>
          <p:spPr>
            <a:xfrm>
              <a:off x="8175625" y="4205850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8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673" name="Google Shape;673;p78"/>
          <p:cNvSpPr txBox="1"/>
          <p:nvPr/>
        </p:nvSpPr>
        <p:spPr>
          <a:xfrm>
            <a:off x="228600" y="164350"/>
            <a:ext cx="84333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Gowun Batang"/>
                <a:ea typeface="Gowun Batang"/>
                <a:cs typeface="Gowun Batang"/>
                <a:sym typeface="Gowun Batang"/>
              </a:rPr>
              <a:t>kNN-TTS</a:t>
            </a:r>
            <a:endParaRPr sz="3600"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674" name="Google Shape;674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043401"/>
            <a:ext cx="9207373" cy="29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45638" y="4151225"/>
            <a:ext cx="3952502" cy="47282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pic>
      <p:graphicFrame>
        <p:nvGraphicFramePr>
          <p:cNvPr id="676" name="Google Shape;676;p78"/>
          <p:cNvGraphicFramePr/>
          <p:nvPr/>
        </p:nvGraphicFramePr>
        <p:xfrm>
          <a:off x="6732650" y="1043400"/>
          <a:ext cx="1976250" cy="792420"/>
        </p:xfrm>
        <a:graphic>
          <a:graphicData uri="http://schemas.openxmlformats.org/drawingml/2006/table">
            <a:tbl>
              <a:tblPr>
                <a:noFill/>
                <a:tableStyleId>{884874C0-CCA3-4790-AA0F-A9F95EC47352}</a:tableStyleId>
              </a:tblPr>
              <a:tblGrid>
                <a:gridCol w="65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λ=0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λ=0.5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λ=1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252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0" name="Google Shape;680;p78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3826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Hajal, Karl El, et al. "kNN retrieval for simple and effective zero-shot multi-speaker text-to-speech." Proceedings of the Annual Conference of the Nations of the Americas Chapter of the Association for Computational Linguistics (NAACL) (2025).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" name="glowtts_ssl_7729_rate0 (1)">
            <a:hlinkClick r:id="" action="ppaction://media"/>
            <a:extLst>
              <a:ext uri="{FF2B5EF4-FFF2-40B4-BE49-F238E27FC236}">
                <a16:creationId xmlns:a16="http://schemas.microsoft.com/office/drawing/2014/main" id="{78DF6D41-CBE2-FFA5-F22B-91B0ABF7C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77077" y="1447827"/>
            <a:ext cx="394074" cy="360456"/>
          </a:xfrm>
          <a:prstGeom prst="rect">
            <a:avLst/>
          </a:prstGeom>
        </p:spPr>
      </p:pic>
      <p:pic>
        <p:nvPicPr>
          <p:cNvPr id="3" name="glowtts_ssl_7729_rate50 (2)">
            <a:hlinkClick r:id="" action="ppaction://media"/>
            <a:extLst>
              <a:ext uri="{FF2B5EF4-FFF2-40B4-BE49-F238E27FC236}">
                <a16:creationId xmlns:a16="http://schemas.microsoft.com/office/drawing/2014/main" id="{D3BE2C23-02D6-04C0-DEBA-DEEC922322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06207" y="1428617"/>
            <a:ext cx="427692" cy="384469"/>
          </a:xfrm>
          <a:prstGeom prst="rect">
            <a:avLst/>
          </a:prstGeom>
        </p:spPr>
      </p:pic>
      <p:pic>
        <p:nvPicPr>
          <p:cNvPr id="4" name="glowtts_ssl_7729_rate100 (1)">
            <a:hlinkClick r:id="" action="ppaction://media"/>
            <a:extLst>
              <a:ext uri="{FF2B5EF4-FFF2-40B4-BE49-F238E27FC236}">
                <a16:creationId xmlns:a16="http://schemas.microsoft.com/office/drawing/2014/main" id="{854D64DE-F880-4DD4-0C67-EAAFB6EE1F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8560" y="1419011"/>
            <a:ext cx="418087" cy="38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Supervised vs. Unsupervised Learning</a:t>
            </a:r>
            <a:endParaRPr sz="3000" b="1">
              <a:solidFill>
                <a:srgbClr val="000000"/>
              </a:solidFill>
            </a:endParaRPr>
          </a:p>
        </p:txBody>
      </p:sp>
      <p:sp>
        <p:nvSpPr>
          <p:cNvPr id="366" name="Google Shape;366;p52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67" name="Google Shape;367;p52" descr="Machine Learning: Supervised Vs Unsupervised Learning – lakshaysuri"/>
          <p:cNvPicPr preferRelativeResize="0"/>
          <p:nvPr/>
        </p:nvPicPr>
        <p:blipFill rotWithShape="1">
          <a:blip r:embed="rId3">
            <a:alphaModFix/>
          </a:blip>
          <a:srcRect t="14632"/>
          <a:stretch/>
        </p:blipFill>
        <p:spPr>
          <a:xfrm>
            <a:off x="293788" y="891550"/>
            <a:ext cx="8252225" cy="3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3826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Figure from https://lakshaysuri.wordpress.com/2017/03/19/machine-learning-supervised-vs-unsupervised-learning/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9" name="Google Shape;369;p52"/>
          <p:cNvSpPr txBox="1">
            <a:spLocks noGrp="1"/>
          </p:cNvSpPr>
          <p:nvPr>
            <p:ph type="title"/>
          </p:nvPr>
        </p:nvSpPr>
        <p:spPr>
          <a:xfrm>
            <a:off x="316786" y="3866422"/>
            <a:ext cx="45933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00000"/>
                </a:solidFill>
              </a:rPr>
              <a:t>Supervised</a:t>
            </a:r>
            <a:br>
              <a:rPr lang="en" sz="1800" b="1">
                <a:solidFill>
                  <a:srgbClr val="000000"/>
                </a:solidFill>
              </a:rPr>
            </a:br>
            <a:r>
              <a:rPr lang="en" sz="1800" b="1">
                <a:solidFill>
                  <a:srgbClr val="000000"/>
                </a:solidFill>
              </a:rPr>
              <a:t>Learn from labeled examples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370" name="Google Shape;370;p52"/>
          <p:cNvSpPr txBox="1">
            <a:spLocks noGrp="1"/>
          </p:cNvSpPr>
          <p:nvPr>
            <p:ph type="title"/>
          </p:nvPr>
        </p:nvSpPr>
        <p:spPr>
          <a:xfrm>
            <a:off x="4562183" y="3856617"/>
            <a:ext cx="45933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00000"/>
                </a:solidFill>
              </a:rPr>
              <a:t>Unsupervised</a:t>
            </a:r>
            <a:br>
              <a:rPr lang="en" sz="1800" b="1">
                <a:solidFill>
                  <a:srgbClr val="000000"/>
                </a:solidFill>
              </a:rPr>
            </a:br>
            <a:r>
              <a:rPr lang="en" sz="1800" b="1">
                <a:solidFill>
                  <a:srgbClr val="000000"/>
                </a:solidFill>
              </a:rPr>
              <a:t>Find structure in unlabeled data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9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Summary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686" name="Google Shape;686;p79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687" name="Google Shape;687;p79"/>
          <p:cNvSpPr txBox="1">
            <a:spLocks noGrp="1"/>
          </p:cNvSpPr>
          <p:nvPr>
            <p:ph type="body" idx="3"/>
          </p:nvPr>
        </p:nvSpPr>
        <p:spPr>
          <a:xfrm>
            <a:off x="278700" y="937050"/>
            <a:ext cx="8586600" cy="3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Self-supervised learning enables learning useful general representations from unlabeled data</a:t>
            </a:r>
            <a:br>
              <a:rPr lang="en" sz="2000"/>
            </a:b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Evaluations show that SSL representations enable</a:t>
            </a:r>
            <a:r>
              <a:rPr lang="en" sz="2000"/>
              <a:t> performance improvements for wide range of tasks;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→ Especially whenever labeled data is scarce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2000"/>
            </a:br>
            <a:r>
              <a:rPr lang="en" sz="2000"/>
              <a:t>As seen in Voice Conversion for example, good representations can simplify task-specific models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/>
          <p:nvPr/>
        </p:nvSpPr>
        <p:spPr>
          <a:xfrm>
            <a:off x="205750" y="3683725"/>
            <a:ext cx="4085400" cy="1319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owun Batang"/>
                <a:ea typeface="Gowun Batang"/>
                <a:cs typeface="Gowun Batang"/>
                <a:sym typeface="Gowun Batang"/>
              </a:rPr>
              <a:t>SSL Training</a:t>
            </a:r>
            <a:endParaRPr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376" name="Google Shape;376;p53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Self-Supervised Learning (SSL)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77" name="Google Shape;377;p53"/>
          <p:cNvSpPr txBox="1">
            <a:spLocks noGrp="1"/>
          </p:cNvSpPr>
          <p:nvPr>
            <p:ph type="sldNum" idx="12"/>
          </p:nvPr>
        </p:nvSpPr>
        <p:spPr>
          <a:xfrm>
            <a:off x="7319006" y="4630014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78" name="Google Shape;378;p53"/>
          <p:cNvSpPr txBox="1">
            <a:spLocks noGrp="1"/>
          </p:cNvSpPr>
          <p:nvPr>
            <p:ph type="body" idx="3"/>
          </p:nvPr>
        </p:nvSpPr>
        <p:spPr>
          <a:xfrm>
            <a:off x="228600" y="1119850"/>
            <a:ext cx="8857200" cy="22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Data is still unlabeled but we design a </a:t>
            </a:r>
            <a:r>
              <a:rPr lang="en" sz="2000" u="sng">
                <a:solidFill>
                  <a:schemeClr val="accent1"/>
                </a:solidFill>
              </a:rPr>
              <a:t>pretext task</a:t>
            </a:r>
            <a:r>
              <a:rPr lang="en" sz="2000">
                <a:solidFill>
                  <a:schemeClr val="accent1"/>
                </a:solidFill>
              </a:rPr>
              <a:t> to generate pseudo-labels.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supervision signal is created from the unlabeled data itself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Goal</a:t>
            </a:r>
            <a:r>
              <a:rPr lang="en" sz="2000"/>
              <a:t>: Learn useful speech representations which can perform well for a wide-range of downstream tasks</a:t>
            </a:r>
            <a:endParaRPr sz="2000"/>
          </a:p>
        </p:txBody>
      </p:sp>
      <p:pic>
        <p:nvPicPr>
          <p:cNvPr id="379" name="Google Shape;379;p53"/>
          <p:cNvPicPr preferRelativeResize="0"/>
          <p:nvPr/>
        </p:nvPicPr>
        <p:blipFill rotWithShape="1">
          <a:blip r:embed="rId3">
            <a:alphaModFix/>
          </a:blip>
          <a:srcRect l="22261" t="74181" r="65920" b="10294"/>
          <a:stretch/>
        </p:blipFill>
        <p:spPr>
          <a:xfrm>
            <a:off x="278700" y="4231900"/>
            <a:ext cx="950324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3"/>
          <p:cNvPicPr preferRelativeResize="0"/>
          <p:nvPr/>
        </p:nvPicPr>
        <p:blipFill rotWithShape="1">
          <a:blip r:embed="rId3">
            <a:alphaModFix/>
          </a:blip>
          <a:srcRect l="22261" t="20836" r="65920" b="58997"/>
          <a:stretch/>
        </p:blipFill>
        <p:spPr>
          <a:xfrm>
            <a:off x="3194386" y="4183409"/>
            <a:ext cx="950324" cy="4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3"/>
          <p:cNvSpPr/>
          <p:nvPr/>
        </p:nvSpPr>
        <p:spPr>
          <a:xfrm>
            <a:off x="1487450" y="4130533"/>
            <a:ext cx="1450200" cy="527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owun Batang"/>
                <a:ea typeface="Gowun Batang"/>
                <a:cs typeface="Gowun Batang"/>
                <a:sym typeface="Gowun Batang"/>
              </a:rPr>
              <a:t>Representation</a:t>
            </a:r>
            <a:br>
              <a:rPr lang="en" b="1">
                <a:latin typeface="Gowun Batang"/>
                <a:ea typeface="Gowun Batang"/>
                <a:cs typeface="Gowun Batang"/>
                <a:sym typeface="Gowun Batang"/>
              </a:rPr>
            </a:br>
            <a:r>
              <a:rPr lang="en" b="1">
                <a:latin typeface="Gowun Batang"/>
                <a:ea typeface="Gowun Batang"/>
                <a:cs typeface="Gowun Batang"/>
                <a:sym typeface="Gowun Batang"/>
              </a:rPr>
              <a:t>Model</a:t>
            </a:r>
            <a:endParaRPr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382" name="Google Shape;382;p53"/>
          <p:cNvCxnSpPr>
            <a:stCxn id="379" idx="3"/>
            <a:endCxn id="381" idx="1"/>
          </p:cNvCxnSpPr>
          <p:nvPr/>
        </p:nvCxnSpPr>
        <p:spPr>
          <a:xfrm>
            <a:off x="1229024" y="4394050"/>
            <a:ext cx="2583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3" name="Google Shape;383;p53"/>
          <p:cNvCxnSpPr>
            <a:stCxn id="381" idx="3"/>
            <a:endCxn id="380" idx="1"/>
          </p:cNvCxnSpPr>
          <p:nvPr/>
        </p:nvCxnSpPr>
        <p:spPr>
          <a:xfrm rot="10800000" flipH="1">
            <a:off x="2937650" y="4393933"/>
            <a:ext cx="2568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4" name="Google Shape;384;p53"/>
          <p:cNvCxnSpPr/>
          <p:nvPr/>
        </p:nvCxnSpPr>
        <p:spPr>
          <a:xfrm>
            <a:off x="4401523" y="4394038"/>
            <a:ext cx="741900" cy="4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5" name="Google Shape;385;p53"/>
          <p:cNvSpPr/>
          <p:nvPr/>
        </p:nvSpPr>
        <p:spPr>
          <a:xfrm>
            <a:off x="5178325" y="3685214"/>
            <a:ext cx="3687000" cy="1319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owun Batang"/>
                <a:ea typeface="Gowun Batang"/>
                <a:cs typeface="Gowun Batang"/>
                <a:sym typeface="Gowun Batang"/>
              </a:rPr>
              <a:t>Fine-tuning on Downstream Task</a:t>
            </a:r>
            <a:endParaRPr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386" name="Google Shape;386;p53"/>
          <p:cNvSpPr/>
          <p:nvPr/>
        </p:nvSpPr>
        <p:spPr>
          <a:xfrm>
            <a:off x="6367850" y="4135939"/>
            <a:ext cx="1450200" cy="527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  <a:t>Representation</a:t>
            </a:r>
            <a:br>
              <a:rPr lang="en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</a:br>
            <a:r>
              <a:rPr lang="en" b="1">
                <a:solidFill>
                  <a:schemeClr val="accent1"/>
                </a:solidFill>
                <a:latin typeface="Gowun Batang"/>
                <a:ea typeface="Gowun Batang"/>
                <a:cs typeface="Gowun Batang"/>
                <a:sym typeface="Gowun Batang"/>
              </a:rPr>
              <a:t>Model</a:t>
            </a:r>
            <a:endParaRPr b="1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387" name="Google Shape;387;p53"/>
          <p:cNvCxnSpPr>
            <a:stCxn id="388" idx="3"/>
            <a:endCxn id="386" idx="1"/>
          </p:cNvCxnSpPr>
          <p:nvPr/>
        </p:nvCxnSpPr>
        <p:spPr>
          <a:xfrm>
            <a:off x="5939750" y="4399639"/>
            <a:ext cx="428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53"/>
          <p:cNvCxnSpPr>
            <a:stCxn id="386" idx="3"/>
            <a:endCxn id="390" idx="1"/>
          </p:cNvCxnSpPr>
          <p:nvPr/>
        </p:nvCxnSpPr>
        <p:spPr>
          <a:xfrm>
            <a:off x="7818050" y="4399639"/>
            <a:ext cx="35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1" name="Google Shape;391;p53"/>
          <p:cNvSpPr txBox="1"/>
          <p:nvPr/>
        </p:nvSpPr>
        <p:spPr>
          <a:xfrm>
            <a:off x="8049509" y="4213770"/>
            <a:ext cx="8169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"Angry"</a:t>
            </a:r>
            <a:endParaRPr sz="1300" b="1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392" name="Google Shape;392;p53"/>
          <p:cNvPicPr preferRelativeResize="0"/>
          <p:nvPr/>
        </p:nvPicPr>
        <p:blipFill rotWithShape="1">
          <a:blip r:embed="rId3">
            <a:alphaModFix/>
          </a:blip>
          <a:srcRect l="22261" t="20836" r="65920" b="58997"/>
          <a:stretch/>
        </p:blipFill>
        <p:spPr>
          <a:xfrm>
            <a:off x="5256700" y="4184900"/>
            <a:ext cx="741902" cy="4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Typical Speech SSL Model Architecture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398" name="Google Shape;398;p54"/>
          <p:cNvPicPr preferRelativeResize="0"/>
          <p:nvPr/>
        </p:nvPicPr>
        <p:blipFill rotWithShape="1">
          <a:blip r:embed="rId3">
            <a:alphaModFix/>
          </a:blip>
          <a:srcRect t="13651"/>
          <a:stretch/>
        </p:blipFill>
        <p:spPr>
          <a:xfrm>
            <a:off x="728451" y="1375825"/>
            <a:ext cx="8262975" cy="32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4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3826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Figure from https://neurosys.com/blog/wav2vec-2-0-framework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SSL Training Architectures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05" name="Google Shape;405;p55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06" name="Google Shape;40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50" y="1794525"/>
            <a:ext cx="8865301" cy="193094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5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Assran, Mahmoud, et al. "Self-supervised learning from images with a joint-embedding predictive architecture." Proceedings of the IEEE/CVF Conference on Computer Vision and Pattern Recognition. 2023.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Generative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13" name="Google Shape;413;p56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3"/>
          </p:nvPr>
        </p:nvSpPr>
        <p:spPr>
          <a:xfrm>
            <a:off x="228600" y="1784625"/>
            <a:ext cx="43434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Learns to directly reconstruct a signal y from a compatible signal x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Decoder conditioned on additional variables z to facilitate reconstruction</a:t>
            </a:r>
            <a:endParaRPr sz="2000"/>
          </a:p>
        </p:txBody>
      </p:sp>
      <p:pic>
        <p:nvPicPr>
          <p:cNvPr id="415" name="Google Shape;415;p56"/>
          <p:cNvPicPr preferRelativeResize="0"/>
          <p:nvPr/>
        </p:nvPicPr>
        <p:blipFill rotWithShape="1">
          <a:blip r:embed="rId3">
            <a:alphaModFix/>
          </a:blip>
          <a:srcRect l="31407" r="34958"/>
          <a:stretch/>
        </p:blipFill>
        <p:spPr>
          <a:xfrm>
            <a:off x="4572000" y="1537381"/>
            <a:ext cx="4343401" cy="281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Generative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21" name="Google Shape;421;p57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22" name="Google Shape;422;p57"/>
          <p:cNvSpPr txBox="1">
            <a:spLocks noGrp="1"/>
          </p:cNvSpPr>
          <p:nvPr>
            <p:ph type="body" idx="3"/>
          </p:nvPr>
        </p:nvSpPr>
        <p:spPr>
          <a:xfrm>
            <a:off x="228600" y="1784625"/>
            <a:ext cx="47649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Solves a next time-step prediction task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Predicts input features (raw audio encoded by the CNN encoder network)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Objective</a:t>
            </a:r>
            <a:r>
              <a:rPr lang="en" sz="2000"/>
              <a:t>: Learns to distinguish a sample z_{i+k} that is k steps into the future from distractor samples drawn from a proposal distribution</a:t>
            </a:r>
            <a:endParaRPr sz="2000"/>
          </a:p>
        </p:txBody>
      </p:sp>
      <p:pic>
        <p:nvPicPr>
          <p:cNvPr id="423" name="Google Shape;4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569200"/>
            <a:ext cx="4267200" cy="238990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7"/>
          <p:cNvSpPr txBox="1">
            <a:spLocks noGrp="1"/>
          </p:cNvSpPr>
          <p:nvPr>
            <p:ph type="title"/>
          </p:nvPr>
        </p:nvSpPr>
        <p:spPr>
          <a:xfrm>
            <a:off x="314950" y="839075"/>
            <a:ext cx="56265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Wav2vec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425" name="Google Shape;425;p57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Schneider, Steffen, et al. "wav2vec: Unsupervised pre-training for speech recognition." arXiv preprint arXiv:1904.05862 (2019).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400" y="1617749"/>
            <a:ext cx="4855599" cy="25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8"/>
          <p:cNvSpPr txBox="1">
            <a:spLocks noGrp="1"/>
          </p:cNvSpPr>
          <p:nvPr>
            <p:ph type="title"/>
          </p:nvPr>
        </p:nvSpPr>
        <p:spPr>
          <a:xfrm>
            <a:off x="278700" y="164350"/>
            <a:ext cx="85866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Generative Architecture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32" name="Google Shape;432;p58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33" name="Google Shape;433;p58"/>
          <p:cNvSpPr txBox="1">
            <a:spLocks noGrp="1"/>
          </p:cNvSpPr>
          <p:nvPr>
            <p:ph type="body" idx="3"/>
          </p:nvPr>
        </p:nvSpPr>
        <p:spPr>
          <a:xfrm>
            <a:off x="228600" y="1553725"/>
            <a:ext cx="43434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Solves a contrastive task defined over a quantization of the latent representations z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Masks the speech input in the latent space (CNN encoder output)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</a:rPr>
              <a:t>Objective</a:t>
            </a:r>
            <a:r>
              <a:rPr lang="en" sz="2000">
                <a:solidFill>
                  <a:schemeClr val="accent1"/>
                </a:solidFill>
              </a:rPr>
              <a:t>: Learns to distinguish a </a:t>
            </a:r>
            <a:r>
              <a:rPr lang="en" sz="2000"/>
              <a:t>true latent from distractors using quantized targets</a:t>
            </a:r>
            <a:endParaRPr sz="2000"/>
          </a:p>
        </p:txBody>
      </p:sp>
      <p:sp>
        <p:nvSpPr>
          <p:cNvPr id="434" name="Google Shape;434;p58"/>
          <p:cNvSpPr txBox="1">
            <a:spLocks noGrp="1"/>
          </p:cNvSpPr>
          <p:nvPr>
            <p:ph type="title"/>
          </p:nvPr>
        </p:nvSpPr>
        <p:spPr>
          <a:xfrm>
            <a:off x="314950" y="839075"/>
            <a:ext cx="56265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Wav2vec2.0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435" name="Google Shape;435;p58"/>
          <p:cNvSpPr txBox="1">
            <a:spLocks noGrp="1"/>
          </p:cNvSpPr>
          <p:nvPr>
            <p:ph type="body" idx="1"/>
          </p:nvPr>
        </p:nvSpPr>
        <p:spPr>
          <a:xfrm>
            <a:off x="228600" y="4679000"/>
            <a:ext cx="84021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Baevski, Alexei, et al. "wav2vec 2.0: A framework for self-supervised learning of speech representations." Advances in neural information processing systems 33 (2020): 12449-12460.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rtfolio">
  <a:themeElements>
    <a:clrScheme name="Simple Light">
      <a:dk1>
        <a:srgbClr val="133817"/>
      </a:dk1>
      <a:lt1>
        <a:srgbClr val="E9EBE8"/>
      </a:lt1>
      <a:dk2>
        <a:srgbClr val="C2C7C0"/>
      </a:dk2>
      <a:lt2>
        <a:srgbClr val="EE7630"/>
      </a:lt2>
      <a:accent1>
        <a:srgbClr val="000000"/>
      </a:accent1>
      <a:accent2>
        <a:srgbClr val="931F1D"/>
      </a:accent2>
      <a:accent3>
        <a:srgbClr val="4F7CAC"/>
      </a:accent3>
      <a:accent4>
        <a:srgbClr val="C287E8"/>
      </a:accent4>
      <a:accent5>
        <a:srgbClr val="563635"/>
      </a:accent5>
      <a:accent6>
        <a:srgbClr val="63A46C"/>
      </a:accent6>
      <a:hlink>
        <a:srgbClr val="B744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30</Slides>
  <Notes>30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Portfolio</vt:lpstr>
      <vt:lpstr>Self-Supervised Learning for Speech Representations</vt:lpstr>
      <vt:lpstr>Motivation</vt:lpstr>
      <vt:lpstr>Supervised vs. Unsupervised Learning</vt:lpstr>
      <vt:lpstr>Self-Supervised Learning (SSL)</vt:lpstr>
      <vt:lpstr>Typical Speech SSL Model Architecture</vt:lpstr>
      <vt:lpstr>SSL Training Architectures</vt:lpstr>
      <vt:lpstr>Generative Architecture</vt:lpstr>
      <vt:lpstr>Generative Architecture</vt:lpstr>
      <vt:lpstr>Generative Architecture</vt:lpstr>
      <vt:lpstr>Generative Architecture</vt:lpstr>
      <vt:lpstr>Generative Architecture</vt:lpstr>
      <vt:lpstr>Generative Architecture</vt:lpstr>
      <vt:lpstr>Joint-Embedding Architecture</vt:lpstr>
      <vt:lpstr>Joint-Embedding Architecture</vt:lpstr>
      <vt:lpstr>Joint-Embedding Predictive Architecture</vt:lpstr>
      <vt:lpstr>Joint-Embedding Predictive Architecture </vt:lpstr>
      <vt:lpstr>Why does SSL work? </vt:lpstr>
      <vt:lpstr>SSL Model Evaluation </vt:lpstr>
      <vt:lpstr>SUPERB Benchmark</vt:lpstr>
      <vt:lpstr>HEAR Benchmark</vt:lpstr>
      <vt:lpstr>Leaderboards</vt:lpstr>
      <vt:lpstr>SSL for Synthesis</vt:lpstr>
      <vt:lpstr>Voice Conversion</vt:lpstr>
      <vt:lpstr>Copy-Synthesis</vt:lpstr>
      <vt:lpstr>Voice Conversion</vt:lpstr>
      <vt:lpstr>Voice Conversion: kNN-VC</vt:lpstr>
      <vt:lpstr>3D Projection of WavLM Features for Two Speakers</vt:lpstr>
      <vt:lpstr>Text-to-Speech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24</cp:revision>
  <dcterms:modified xsi:type="dcterms:W3CDTF">2025-10-30T21:46:03Z</dcterms:modified>
</cp:coreProperties>
</file>